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00" r:id="rId2"/>
  </p:sldMasterIdLst>
  <p:notesMasterIdLst>
    <p:notesMasterId r:id="rId28"/>
  </p:notesMasterIdLst>
  <p:sldIdLst>
    <p:sldId id="256" r:id="rId3"/>
    <p:sldId id="538" r:id="rId4"/>
    <p:sldId id="378" r:id="rId5"/>
    <p:sldId id="377" r:id="rId6"/>
    <p:sldId id="419" r:id="rId7"/>
    <p:sldId id="511" r:id="rId8"/>
    <p:sldId id="312" r:id="rId9"/>
    <p:sldId id="261" r:id="rId10"/>
    <p:sldId id="510" r:id="rId11"/>
    <p:sldId id="318" r:id="rId12"/>
    <p:sldId id="297" r:id="rId13"/>
    <p:sldId id="300" r:id="rId14"/>
    <p:sldId id="539" r:id="rId15"/>
    <p:sldId id="506" r:id="rId16"/>
    <p:sldId id="507" r:id="rId17"/>
    <p:sldId id="472" r:id="rId18"/>
    <p:sldId id="473" r:id="rId19"/>
    <p:sldId id="474" r:id="rId20"/>
    <p:sldId id="379" r:id="rId21"/>
    <p:sldId id="528" r:id="rId22"/>
    <p:sldId id="542" r:id="rId23"/>
    <p:sldId id="508" r:id="rId24"/>
    <p:sldId id="610" r:id="rId25"/>
    <p:sldId id="591" r:id="rId26"/>
    <p:sldId id="25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A6"/>
    <a:srgbClr val="275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6C485-43E6-7048-8AC7-905D4941C7F6}" type="datetimeFigureOut">
              <a:rPr lang="fr-FR" smtClean="0"/>
              <a:t>11/05/2023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D9E0F-252A-3D40-B1A5-78D60D7572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15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0826-4402-4953-A94E-9ECA838E90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BMS:</a:t>
            </a:r>
            <a:r>
              <a:rPr lang="fr-FR" baseline="0" dirty="0"/>
              <a:t> </a:t>
            </a:r>
            <a:r>
              <a:rPr lang="en-US" dirty="0"/>
              <a:t>At</a:t>
            </a:r>
            <a:r>
              <a:rPr lang="en-US" baseline="0" dirty="0"/>
              <a:t> the source! Edition of </a:t>
            </a:r>
            <a:r>
              <a:rPr lang="en-US" baseline="0" dirty="0" err="1"/>
              <a:t>fieldbooks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Agtrials</a:t>
            </a:r>
            <a:r>
              <a:rPr lang="fr-FR" dirty="0"/>
              <a:t>=</a:t>
            </a:r>
            <a:r>
              <a:rPr lang="fr-FR" baseline="0" dirty="0"/>
              <a:t> </a:t>
            </a:r>
            <a:r>
              <a:rPr lang="fr-FR" baseline="0" dirty="0" err="1"/>
              <a:t>env</a:t>
            </a:r>
            <a:r>
              <a:rPr lang="fr-FR" baseline="0" dirty="0"/>
              <a:t> 30 000 CO </a:t>
            </a:r>
            <a:r>
              <a:rPr lang="fr-FR" baseline="0" dirty="0" err="1"/>
              <a:t>annotated</a:t>
            </a:r>
            <a:r>
              <a:rPr lang="fr-FR" baseline="0" dirty="0"/>
              <a:t>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0826-4402-4953-A94E-9ECA838E90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6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D9E0F-252A-3D40-B1A5-78D60D75728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36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 - Ver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4290"/>
            <a:ext cx="4076700" cy="2790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08" y="2418921"/>
            <a:ext cx="314325" cy="428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323859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191097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3" name="Image 2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D18E85FD-4D63-460A-8FAE-B85C5520CB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43" y="5628463"/>
            <a:ext cx="2286000" cy="89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660" y="1424048"/>
            <a:ext cx="9713421" cy="4413334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0E54DF-C1EA-4882-A6F1-99592839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1A144AD-A97F-4337-A396-D74ADA0CB30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8429" y="365132"/>
            <a:ext cx="1755371" cy="5811839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10" y="365132"/>
            <a:ext cx="8241047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0C85A8C-AE66-4CB1-AC77-8A0677F197D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 rot="5400000">
            <a:off x="6626017" y="2818371"/>
            <a:ext cx="5811839" cy="905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18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23" y="1037889"/>
            <a:ext cx="11508953" cy="5120540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4" y="149638"/>
            <a:ext cx="10618012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878DD1-745D-6B49-A0D4-990A7169C8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1326" y="3213"/>
            <a:ext cx="1310674" cy="212947"/>
          </a:xfrm>
          <a:prstGeom prst="rect">
            <a:avLst/>
          </a:prstGeom>
        </p:spPr>
      </p:pic>
      <p:pic>
        <p:nvPicPr>
          <p:cNvPr id="6" name="Google Shape;10;p2" descr="elixir_1_RZ_mac.eps">
            <a:extLst>
              <a:ext uri="{FF2B5EF4-FFF2-40B4-BE49-F238E27FC236}">
                <a16:creationId xmlns:a16="http://schemas.microsoft.com/office/drawing/2014/main" id="{4A8073AF-A044-A549-B088-D49BE97F4A93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24413" y="216160"/>
            <a:ext cx="567587" cy="483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172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ELIXIR">
  <p:cSld name="Title slide ELIXI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elixir_helix_200_2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elixir_1_RZ_mac.eps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434" y="4760686"/>
            <a:ext cx="2427817" cy="185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440084" y="6237289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0" tIns="32650" rIns="65300" bIns="326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sz="2400" b="0" i="1" u="none" strike="noStrike" cap="non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sz="2800" i="1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6987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445" y="1916833"/>
            <a:ext cx="10363200" cy="648072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07435" y="3429000"/>
            <a:ext cx="10561173" cy="25922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3215680" y="2604505"/>
            <a:ext cx="8976320" cy="752475"/>
            <a:chOff x="2411760" y="2604504"/>
            <a:chExt cx="6732240" cy="752475"/>
          </a:xfrm>
        </p:grpSpPr>
        <p:pic>
          <p:nvPicPr>
            <p:cNvPr id="7" name="Picture 4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51155" y="2604504"/>
              <a:ext cx="1192845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" name="Picture 2" descr="ésultat de recherche d'images pour &quot;big data&quot;"/>
            <p:cNvPicPr>
              <a:picLocks noChangeAspect="1" noChangeArrowheads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11760" y="2604504"/>
              <a:ext cx="2121024" cy="75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ttps://inra-dam-front-resources-cdn.brainsonic.com/ressources/afile/162073-99714-picture_original-2131-0"/>
            <p:cNvPicPr>
              <a:picLocks noChangeAspect="1" noChangeArrowheads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4318" y="2607796"/>
              <a:ext cx="2160240" cy="745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bre Gène, Arbre De Vie, Evolution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558" y="2605446"/>
              <a:ext cx="1291818" cy="75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1497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060" indent="-342882"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3955" indent="-171442"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139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073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360363" y="6597352"/>
            <a:ext cx="2844800" cy="288032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0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035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Bioversity FINAL out copy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14090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72F5C4-C7B0-4DC4-859A-A0EF010A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10" y="149629"/>
            <a:ext cx="10216343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7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15" y="2825325"/>
            <a:ext cx="314286" cy="428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4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15" y="2825325"/>
            <a:ext cx="314286" cy="428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52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02" y="0"/>
            <a:ext cx="10324834" cy="9303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214" y="1420010"/>
            <a:ext cx="10501303" cy="4124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7E12C6-00F3-439F-A2FE-1D2F0A604A8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34702" y="858842"/>
            <a:ext cx="10167805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43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456" y="1440503"/>
            <a:ext cx="10556384" cy="4316503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0"/>
            <a:ext cx="10314076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A145E71-E6DC-460B-BD9E-537A5B24AA2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45459" y="761484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108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233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99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91C4CC-48F8-459E-8260-CB6FFD7E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FD9EB01-BC37-475E-8D86-8ADA8009556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826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336" y="1537860"/>
            <a:ext cx="4330297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2336" y="2355454"/>
            <a:ext cx="4330297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4140" y="1537860"/>
            <a:ext cx="4351624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4140" y="2355454"/>
            <a:ext cx="4351624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8A4CBC-A3CA-47B3-81F3-C727E042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1D175C3-B714-432E-8A1F-D0A82822D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12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1F39E2-47D4-4E2A-8889-FBAB04A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266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1891"/>
            <a:ext cx="6172200" cy="50624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161D90-8CEB-43C5-B5C5-E16450DD909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498EB6-14FF-4794-BB07-42C86721F09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68423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1894"/>
            <a:ext cx="6172200" cy="503751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4FCCB7-9322-4303-8EEA-24D510DA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2AEB53-71C1-4969-9341-68037EF54F3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8FA8FB2-CADF-4B7B-9982-D532987D550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304466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660" y="1424048"/>
            <a:ext cx="9713421" cy="4413334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0E54DF-C1EA-4882-A6F1-99592839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1A144AD-A97F-4337-A396-D74ADA0CB30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690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8429" y="365132"/>
            <a:ext cx="1755371" cy="5811839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10" y="365132"/>
            <a:ext cx="8241047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0C85A8C-AE66-4CB1-AC77-8A0677F197D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 rot="5400000">
            <a:off x="6626017" y="2818371"/>
            <a:ext cx="5811839" cy="905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9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92" y="1"/>
            <a:ext cx="10216343" cy="4572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96" y="870416"/>
            <a:ext cx="11864051" cy="5217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7E12C6-00F3-439F-A2FE-1D2F0A604A8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43192" y="505814"/>
            <a:ext cx="9680171" cy="3159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386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ag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0241"/>
            <a:ext cx="12192000" cy="1057708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168485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57B625-B1D4-E14D-8834-1E56D2F8F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80749"/>
      </p:ext>
    </p:extLst>
  </p:cSld>
  <p:clrMapOvr>
    <a:masterClrMapping/>
  </p:clrMapOvr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445" y="1916833"/>
            <a:ext cx="10363200" cy="648072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07435" y="3429000"/>
            <a:ext cx="10561173" cy="25922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3215680" y="2604505"/>
            <a:ext cx="8976320" cy="752475"/>
            <a:chOff x="2411760" y="2604504"/>
            <a:chExt cx="6732240" cy="752475"/>
          </a:xfrm>
        </p:grpSpPr>
        <p:pic>
          <p:nvPicPr>
            <p:cNvPr id="7" name="Picture 4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51155" y="2604504"/>
              <a:ext cx="1192845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" name="Picture 2" descr="ésultat de recherche d'images pour &quot;big data&quot;"/>
            <p:cNvPicPr>
              <a:picLocks noChangeAspect="1" noChangeArrowheads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11760" y="2604504"/>
              <a:ext cx="2121024" cy="75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ttps://inra-dam-front-resources-cdn.brainsonic.com/ressources/afile/162073-99714-picture_original-2131-0"/>
            <p:cNvPicPr>
              <a:picLocks noChangeAspect="1" noChangeArrowheads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4318" y="2607796"/>
              <a:ext cx="2160240" cy="745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bre Gène, Arbre De Vie, Evolution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558" y="2605446"/>
              <a:ext cx="1291818" cy="75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70219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060" indent="-342882"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3955" indent="-171442"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872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72F5C4-C7B0-4DC4-859A-A0EF010A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10" y="149629"/>
            <a:ext cx="10216343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25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 marL="800060" indent="-342882">
              <a:buSzPct val="45000"/>
              <a:buFont typeface="Wingdings" panose="05000000000000000000" pitchFamily="2" charset="2"/>
              <a:buChar char="u"/>
              <a:defRPr sz="2400"/>
            </a:lvl2pPr>
            <a:lvl3pPr>
              <a:defRPr sz="2000"/>
            </a:lvl3pPr>
            <a:lvl4pPr>
              <a:defRPr sz="1800"/>
            </a:lvl4pPr>
            <a:lvl5pPr marL="2038249" indent="-285737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lang="fr-FR" sz="2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sz="2000"/>
            </a:lvl3pPr>
            <a:lvl4pPr>
              <a:defRPr sz="1800"/>
            </a:lvl4pPr>
            <a:lvl5pPr marL="2038249" indent="-285737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282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19400" y="1186497"/>
            <a:ext cx="10871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1219170" marR="0" lvl="1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828754" marR="0" lvl="2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3657509" marR="0" lvl="5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  <a:p>
            <a:pPr lvl="1"/>
            <a:endParaRPr lang="fr-FR" dirty="0"/>
          </a:p>
          <a:p>
            <a:pPr lvl="2"/>
            <a:endParaRPr lang="fr-FR" dirty="0"/>
          </a:p>
          <a:p>
            <a:pPr lvl="3"/>
            <a:endParaRPr lang="fr-FR" dirty="0"/>
          </a:p>
          <a:p>
            <a:pPr lvl="4"/>
            <a:endParaRPr dirty="0"/>
          </a:p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r="64019" b="10"/>
          <a:stretch/>
        </p:blipFill>
        <p:spPr>
          <a:xfrm>
            <a:off x="11263933" y="6097033"/>
            <a:ext cx="858651" cy="59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3992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807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360363" y="6597352"/>
            <a:ext cx="2844800" cy="288032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0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764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170123"/>
            <a:ext cx="10940348" cy="785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14714" y="1382124"/>
            <a:ext cx="10939333" cy="4784761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1pPr>
            <a:lvl2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2pPr>
            <a:lvl3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3pPr>
            <a:lvl4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4pPr>
            <a:lvl5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Bioversity FINAL out copy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43234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Bioversity FINAL out copy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1531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35" y="839165"/>
            <a:ext cx="11875626" cy="5278055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"/>
            <a:ext cx="10216343" cy="40511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A145E71-E6DC-460B-BD9E-537A5B24AA2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43192" y="451414"/>
            <a:ext cx="10216343" cy="3414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0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3192" y="850740"/>
            <a:ext cx="4780733" cy="503846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6854" y="850740"/>
            <a:ext cx="4780732" cy="503845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91C4CC-48F8-459E-8260-CB6FFD7E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0"/>
            <a:ext cx="10216343" cy="37617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FD9EB01-BC37-475E-8D86-8ADA8009556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43192" y="378492"/>
            <a:ext cx="9837199" cy="376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3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532" y="746568"/>
            <a:ext cx="4773101" cy="6829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532" y="1488082"/>
            <a:ext cx="4773101" cy="423676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0572" y="746568"/>
            <a:ext cx="4865192" cy="6829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0572" y="1488082"/>
            <a:ext cx="4865192" cy="423676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8A4CBC-A3CA-47B3-81F3-C727E042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32" y="41248"/>
            <a:ext cx="10216343" cy="32335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1D175C3-B714-432E-8A1F-D0A82822D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79532" y="364604"/>
            <a:ext cx="10280003" cy="3233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26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1F39E2-47D4-4E2A-8889-FBAB04A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28104"/>
            <a:ext cx="10216343" cy="48696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4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1891"/>
            <a:ext cx="6172200" cy="50624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161D90-8CEB-43C5-B5C5-E16450DD909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498EB6-14FF-4794-BB07-42C86721F09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144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1894"/>
            <a:ext cx="6172200" cy="503751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4FCCB7-9322-4303-8EEA-24D510DA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2AEB53-71C1-4969-9341-68037EF54F3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8FA8FB2-CADF-4B7B-9982-D532987D550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9555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Relationship Id="rId27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image" Target="../media/image22.png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image" Target="../media/image21.jpeg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1.png"/><Relationship Id="rId27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3984AF6-CFFF-410E-AD4D-4FAE1D46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85" y="37806"/>
            <a:ext cx="7886700" cy="457259"/>
          </a:xfrm>
          <a:prstGeom prst="rect">
            <a:avLst/>
          </a:prstGeom>
        </p:spPr>
        <p:txBody>
          <a:bodyPr vert="horz" lIns="0" tIns="4680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6F15B8-BCC4-4139-B523-9F37938B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424045"/>
            <a:ext cx="7886700" cy="2004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275662"/>
                </a:solidFill>
                <a:latin typeface="+mn-lt"/>
              </a:rPr>
              <a:t>Titre de la présentation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00A3A6"/>
                </a:solidFill>
                <a:latin typeface="+mj-lt"/>
              </a:rPr>
              <a:t>Date / information / nom de l’auteur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667FAF7-D60C-2E31-42FF-BF0DCB231CCE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11474"/>
            <a:ext cx="628650" cy="4379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D179B5D-B21F-FE82-E06E-67DD602DE4DE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967584" y="11474"/>
            <a:ext cx="1232034" cy="512526"/>
          </a:xfrm>
          <a:prstGeom prst="rect">
            <a:avLst/>
          </a:prstGeom>
        </p:spPr>
      </p:pic>
      <p:pic>
        <p:nvPicPr>
          <p:cNvPr id="3" name="Google Shape;10;p2" descr="elixir_1_RZ_mac.eps">
            <a:extLst>
              <a:ext uri="{FF2B5EF4-FFF2-40B4-BE49-F238E27FC236}">
                <a16:creationId xmlns:a16="http://schemas.microsoft.com/office/drawing/2014/main" id="{879C248E-9022-42F9-2A98-5993D46FE145}"/>
              </a:ext>
            </a:extLst>
          </p:cNvPr>
          <p:cNvPicPr preferRelativeResize="0"/>
          <p:nvPr userDrawn="1"/>
        </p:nvPicPr>
        <p:blipFill rotWithShape="1">
          <a:blip r:embed="rId2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1249" y="6414160"/>
            <a:ext cx="528201" cy="4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1E41C48-E111-5AF8-C95E-06F0B85228F5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726532" y="6519940"/>
            <a:ext cx="1166933" cy="1895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6BD58A2-2F41-6014-54B2-0181C5C77DDC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9923119" y="6437795"/>
            <a:ext cx="806032" cy="42220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C93BEC6-EAB7-B82A-607A-6D9CE14DBC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542" y="6404044"/>
            <a:ext cx="675903" cy="47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73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3" r:id="rId2"/>
    <p:sldLayoutId id="2147483687" r:id="rId3"/>
    <p:sldLayoutId id="2147483662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  <p:sldLayoutId id="214748367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txStyles>
    <p:titleStyle>
      <a:lvl1pPr marL="457200" indent="-4572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28"/>
        </a:buBlip>
        <a:defRPr sz="3000" b="1" kern="120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rgbClr val="00A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3984AF6-CFFF-410E-AD4D-4FAE1D46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7886700" cy="765405"/>
          </a:xfrm>
          <a:prstGeom prst="rect">
            <a:avLst/>
          </a:prstGeom>
        </p:spPr>
        <p:txBody>
          <a:bodyPr vert="horz" lIns="0" tIns="4680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6F15B8-BCC4-4139-B523-9F37938B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699" y="1068751"/>
            <a:ext cx="11732351" cy="5268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7"/>
          <a:stretch/>
        </p:blipFill>
        <p:spPr>
          <a:xfrm>
            <a:off x="0" y="6076187"/>
            <a:ext cx="1142999" cy="8001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rgbClr val="275662"/>
                </a:solidFill>
                <a:latin typeface="+mn-lt"/>
              </a:rPr>
              <a:t>Plant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Data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Managment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for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Phenotyping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Experiments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00A3A6"/>
                </a:solidFill>
                <a:latin typeface="+mj-lt"/>
              </a:rPr>
              <a:t>17 </a:t>
            </a:r>
            <a:r>
              <a:rPr lang="fr-FR" sz="1000" dirty="0" err="1">
                <a:solidFill>
                  <a:srgbClr val="00A3A6"/>
                </a:solidFill>
                <a:latin typeface="+mj-lt"/>
              </a:rPr>
              <a:t>Dec</a:t>
            </a:r>
            <a:r>
              <a:rPr lang="fr-FR" sz="1000" dirty="0">
                <a:solidFill>
                  <a:srgbClr val="00A3A6"/>
                </a:solidFill>
                <a:latin typeface="+mj-lt"/>
              </a:rPr>
              <a:t> 2020 / </a:t>
            </a:r>
            <a:r>
              <a:rPr lang="fr-FR" sz="1000" dirty="0" err="1">
                <a:solidFill>
                  <a:srgbClr val="00A3A6"/>
                </a:solidFill>
                <a:latin typeface="+mj-lt"/>
              </a:rPr>
              <a:t>webinar</a:t>
            </a:r>
            <a:r>
              <a:rPr lang="fr-FR" sz="1000" dirty="0">
                <a:solidFill>
                  <a:srgbClr val="00A3A6"/>
                </a:solidFill>
                <a:latin typeface="+mj-lt"/>
              </a:rPr>
              <a:t> / Cyril Pommier</a:t>
            </a:r>
          </a:p>
        </p:txBody>
      </p:sp>
      <p:pic>
        <p:nvPicPr>
          <p:cNvPr id="8" name="Image 7" descr="logoURGI_422X295.png">
            <a:extLst>
              <a:ext uri="{FF2B5EF4-FFF2-40B4-BE49-F238E27FC236}">
                <a16:creationId xmlns:a16="http://schemas.microsoft.com/office/drawing/2014/main" id="{857EA0A9-36CA-8049-8C73-F5B448847D2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9863" y="1"/>
            <a:ext cx="582137" cy="3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404FF3-58B3-6345-83FE-0764E91296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84" y="0"/>
            <a:ext cx="586166" cy="44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phasis Logo">
            <a:extLst>
              <a:ext uri="{FF2B5EF4-FFF2-40B4-BE49-F238E27FC236}">
                <a16:creationId xmlns:a16="http://schemas.microsoft.com/office/drawing/2014/main" id="{A5265590-622D-2E41-9EFE-9B881F5C10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619" y="386677"/>
            <a:ext cx="1185631" cy="16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1A77595E-D0D5-0845-B5D3-F9352CA2D142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6845" y="494515"/>
            <a:ext cx="966035" cy="3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89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</p:sldLayoutIdLst>
  <p:txStyles>
    <p:titleStyle>
      <a:lvl1pPr marL="457200" indent="-4572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27"/>
        </a:buBlip>
        <a:defRPr sz="3000" b="1" kern="120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rgbClr val="00A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2.jp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cropontology.org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urgi.versailles.inra.fr/ontologyportal#termIdentifier=CO_357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6.inra.fr/soere-tempo_eng/" TargetMode="Externa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jpeg"/><Relationship Id="rId18" Type="http://schemas.openxmlformats.org/officeDocument/2006/relationships/image" Target="../media/image109.png"/><Relationship Id="rId26" Type="http://schemas.openxmlformats.org/officeDocument/2006/relationships/image" Target="../media/image10.png"/><Relationship Id="rId3" Type="http://schemas.openxmlformats.org/officeDocument/2006/relationships/image" Target="../media/image96.png"/><Relationship Id="rId21" Type="http://schemas.openxmlformats.org/officeDocument/2006/relationships/image" Target="../media/image112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27.jpe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8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03.png"/><Relationship Id="rId24" Type="http://schemas.openxmlformats.org/officeDocument/2006/relationships/image" Target="../media/image115.emf"/><Relationship Id="rId5" Type="http://schemas.openxmlformats.org/officeDocument/2006/relationships/image" Target="../media/image98.jpeg"/><Relationship Id="rId15" Type="http://schemas.openxmlformats.org/officeDocument/2006/relationships/image" Target="../media/image107.png"/><Relationship Id="rId23" Type="http://schemas.openxmlformats.org/officeDocument/2006/relationships/image" Target="../media/image114.png"/><Relationship Id="rId10" Type="http://schemas.openxmlformats.org/officeDocument/2006/relationships/image" Target="../media/image102.png"/><Relationship Id="rId19" Type="http://schemas.openxmlformats.org/officeDocument/2006/relationships/image" Target="../media/image110.jpeg"/><Relationship Id="rId4" Type="http://schemas.openxmlformats.org/officeDocument/2006/relationships/image" Target="../media/image97.png"/><Relationship Id="rId9" Type="http://schemas.openxmlformats.org/officeDocument/2006/relationships/image" Target="../media/image101.jpeg"/><Relationship Id="rId14" Type="http://schemas.openxmlformats.org/officeDocument/2006/relationships/image" Target="../media/image106.png"/><Relationship Id="rId22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tiff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ropontology.org/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6.tiff"/><Relationship Id="rId3" Type="http://schemas.openxmlformats.org/officeDocument/2006/relationships/image" Target="../media/image47.png"/><Relationship Id="rId21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45.png"/><Relationship Id="rId5" Type="http://schemas.openxmlformats.org/officeDocument/2006/relationships/image" Target="../media/image44.png"/><Relationship Id="rId15" Type="http://schemas.openxmlformats.org/officeDocument/2006/relationships/image" Target="../media/image57.png"/><Relationship Id="rId23" Type="http://schemas.openxmlformats.org/officeDocument/2006/relationships/image" Target="../media/image64.png"/><Relationship Id="rId28" Type="http://schemas.openxmlformats.org/officeDocument/2006/relationships/image" Target="../media/image68.png"/><Relationship Id="rId10" Type="http://schemas.openxmlformats.org/officeDocument/2006/relationships/image" Target="../media/image52.png"/><Relationship Id="rId19" Type="http://schemas.openxmlformats.org/officeDocument/2006/relationships/image" Target="../media/image61.jpeg"/><Relationship Id="rId4" Type="http://schemas.openxmlformats.org/officeDocument/2006/relationships/image" Target="../media/image43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3.png"/><Relationship Id="rId27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DAD651C9-32F6-424D-94A4-14C1A2CC64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Crop ontology</a:t>
            </a:r>
            <a:endParaRPr lang="fr-FR" dirty="0"/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9083EFA4-1D53-4E37-B8DB-06ED2B197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Phenotype and Environment Traits description</a:t>
            </a:r>
          </a:p>
        </p:txBody>
      </p:sp>
      <p:pic>
        <p:nvPicPr>
          <p:cNvPr id="2" name="Google Shape;10;p2" descr="elixir_1_RZ_mac.eps">
            <a:extLst>
              <a:ext uri="{FF2B5EF4-FFF2-40B4-BE49-F238E27FC236}">
                <a16:creationId xmlns:a16="http://schemas.microsoft.com/office/drawing/2014/main" id="{46BE2E1A-3F47-D11E-4FC0-102462365694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9" y="4248805"/>
            <a:ext cx="2427820" cy="185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57C19A4-ACC8-A14E-4FB0-7AC78EA3C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172" y="4628261"/>
            <a:ext cx="4533126" cy="7365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49115F6-59FD-2778-1AF2-A30502FD4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483" y="4353664"/>
            <a:ext cx="2711697" cy="14204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B5F81E6-A155-6595-C4A8-895B61AD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65" y="4316051"/>
            <a:ext cx="1879909" cy="133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E76943C-01F4-87C0-3F66-A7DAC881047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62388"/>
            <a:ext cx="1847316" cy="6463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9182B72-AFE0-18D0-AFC3-B1B0FF04B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776" y="38304"/>
            <a:ext cx="5694067" cy="1019745"/>
          </a:xfrm>
          <a:prstGeom prst="rect">
            <a:avLst/>
          </a:prstGeom>
        </p:spPr>
      </p:pic>
      <p:pic>
        <p:nvPicPr>
          <p:cNvPr id="8" name="Google Shape;444;p41">
            <a:extLst>
              <a:ext uri="{FF2B5EF4-FFF2-40B4-BE49-F238E27FC236}">
                <a16:creationId xmlns:a16="http://schemas.microsoft.com/office/drawing/2014/main" id="{09FD2BCB-CFDA-54CD-F081-5E91ED116D4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6298" y="114787"/>
            <a:ext cx="2564700" cy="75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72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936" y="-36543"/>
            <a:ext cx="8387102" cy="1143000"/>
          </a:xfrm>
        </p:spPr>
        <p:txBody>
          <a:bodyPr>
            <a:noAutofit/>
          </a:bodyPr>
          <a:lstStyle/>
          <a:p>
            <a:r>
              <a:rPr lang="en-US" sz="3200" dirty="0"/>
              <a:t>A Growing Community Of Practice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3697" y="1178716"/>
            <a:ext cx="3856810" cy="2121097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05952" y="1178717"/>
            <a:ext cx="3856807" cy="2121096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3698" y="4016035"/>
            <a:ext cx="3887242" cy="21378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65268" y="4016035"/>
            <a:ext cx="3732770" cy="2137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F7F7F"/>
                </a:solidFill>
              </a:rPr>
              <a:t>Upload your </a:t>
            </a:r>
            <a:r>
              <a:rPr lang="en-US" sz="2800" dirty="0" err="1">
                <a:solidFill>
                  <a:srgbClr val="7F7F7F"/>
                </a:solidFill>
              </a:rPr>
              <a:t>CoP</a:t>
            </a:r>
            <a:r>
              <a:rPr lang="en-US" sz="2800" dirty="0">
                <a:solidFill>
                  <a:srgbClr val="7F7F7F"/>
                </a:solidFill>
              </a:rPr>
              <a:t> Photo 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53114" y="6096031"/>
            <a:ext cx="868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2018</a:t>
            </a:r>
            <a:endParaRPr lang="en-US" sz="2000" dirty="0">
              <a:latin typeface="Arial Black"/>
              <a:cs typeface="Arial Black"/>
            </a:endParaRPr>
          </a:p>
        </p:txBody>
      </p:sp>
      <p:pic>
        <p:nvPicPr>
          <p:cNvPr id="14" name="Picture 13" descr="Capture d'écran 2017-06-15 16.59.07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85" y="1106457"/>
            <a:ext cx="784918" cy="7244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15680" y="6100839"/>
            <a:ext cx="868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2016</a:t>
            </a:r>
            <a:endParaRPr lang="en-US" sz="2000" dirty="0">
              <a:latin typeface="Arial Black"/>
              <a:cs typeface="Arial Black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09049" y="3348153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2014</a:t>
            </a:r>
            <a:endParaRPr lang="en-US" sz="2000" dirty="0">
              <a:latin typeface="Arial Black"/>
              <a:cs typeface="Arial Black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9693" y="3289343"/>
            <a:ext cx="868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2012</a:t>
            </a:r>
            <a:endParaRPr lang="en-US" sz="2000" dirty="0">
              <a:latin typeface="Arial Black"/>
              <a:cs typeface="Arial Black"/>
            </a:endParaRPr>
          </a:p>
        </p:txBody>
      </p:sp>
      <p:pic>
        <p:nvPicPr>
          <p:cNvPr id="3" name="Picture 2" descr="Capture d'écran 2018-09-23 16.03.3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915" y="4016036"/>
            <a:ext cx="4547649" cy="2143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2759" y="1982907"/>
            <a:ext cx="995651" cy="1628236"/>
          </a:xfrm>
          <a:prstGeom prst="rect">
            <a:avLst/>
          </a:prstGeom>
        </p:spPr>
      </p:pic>
      <p:pic>
        <p:nvPicPr>
          <p:cNvPr id="19" name="Picture 18" descr="Capture d'écran 2018-09-23 22.34.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318" y="1"/>
            <a:ext cx="2096682" cy="7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6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5446" y="2493645"/>
            <a:ext cx="79445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Reference Plant Ontologies</a:t>
            </a:r>
          </a:p>
          <a:p>
            <a:pPr algn="ctr"/>
            <a:r>
              <a:rPr lang="en-US" sz="3600" dirty="0"/>
              <a:t>Mapping to species agnostic ontologies</a:t>
            </a:r>
          </a:p>
          <a:p>
            <a:pPr algn="ctr"/>
            <a:r>
              <a:rPr lang="en-US" sz="3600" dirty="0"/>
              <a:t>to expand results of a crop trait search</a:t>
            </a:r>
          </a:p>
        </p:txBody>
      </p:sp>
      <p:pic>
        <p:nvPicPr>
          <p:cNvPr id="3" name="Picture 2" descr="NSF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925" y="5671622"/>
            <a:ext cx="828613" cy="828613"/>
          </a:xfrm>
          <a:prstGeom prst="rect">
            <a:avLst/>
          </a:prstGeom>
        </p:spPr>
      </p:pic>
      <p:pic>
        <p:nvPicPr>
          <p:cNvPr id="4" name="Picture 3" descr="CO_logo_fond blanc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447" y="268878"/>
            <a:ext cx="2302717" cy="790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841" y="306952"/>
            <a:ext cx="2488591" cy="12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8"/>
          <p:cNvGrpSpPr/>
          <p:nvPr/>
        </p:nvGrpSpPr>
        <p:grpSpPr>
          <a:xfrm rot="5085954">
            <a:off x="3417066" y="768034"/>
            <a:ext cx="2607561" cy="2508676"/>
            <a:chOff x="1278639" y="-104411"/>
            <a:chExt cx="3757181" cy="3611429"/>
          </a:xfrm>
        </p:grpSpPr>
        <p:sp>
          <p:nvSpPr>
            <p:cNvPr id="3" name="Oval 104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105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17"/>
            <p:cNvGrpSpPr/>
            <p:nvPr/>
          </p:nvGrpSpPr>
          <p:grpSpPr>
            <a:xfrm>
              <a:off x="2120302" y="-104411"/>
              <a:ext cx="2915518" cy="3611429"/>
              <a:chOff x="2120302" y="-104411"/>
              <a:chExt cx="2915518" cy="3611429"/>
            </a:xfrm>
          </p:grpSpPr>
          <p:sp>
            <p:nvSpPr>
              <p:cNvPr id="6" name="Oval 107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5"/>
              <p:cNvCxnSpPr>
                <a:stCxn id="113" idx="1"/>
                <a:endCxn id="111" idx="5"/>
              </p:cNvCxnSpPr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110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112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113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23"/>
              <p:cNvCxnSpPr>
                <a:stCxn id="113" idx="5"/>
                <a:endCxn id="114" idx="1"/>
              </p:cNvCxnSpPr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5"/>
              <p:cNvSpPr/>
              <p:nvPr/>
            </p:nvSpPr>
            <p:spPr>
              <a:xfrm rot="19623411">
                <a:off x="2164647" y="480970"/>
                <a:ext cx="304799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16"/>
              <p:cNvSpPr/>
              <p:nvPr/>
            </p:nvSpPr>
            <p:spPr>
              <a:xfrm rot="19623411">
                <a:off x="2990104" y="-104411"/>
                <a:ext cx="304799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17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18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34"/>
              <p:cNvCxnSpPr>
                <a:stCxn id="114" idx="6"/>
                <a:endCxn id="119" idx="1"/>
              </p:cNvCxnSpPr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37"/>
              <p:cNvCxnSpPr>
                <a:stCxn id="114" idx="4"/>
                <a:endCxn id="118" idx="0"/>
              </p:cNvCxnSpPr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40"/>
              <p:cNvCxnSpPr>
                <a:stCxn id="111" idx="0"/>
                <a:endCxn id="117" idx="6"/>
              </p:cNvCxnSpPr>
              <p:nvPr/>
            </p:nvCxnSpPr>
            <p:spPr>
              <a:xfrm rot="16514046">
                <a:off x="1948812" y="229320"/>
                <a:ext cx="1562530" cy="941906"/>
              </a:xfrm>
              <a:prstGeom prst="curvedConnector4">
                <a:avLst>
                  <a:gd name="adj1" fmla="val 41077"/>
                  <a:gd name="adj2" fmla="val 13497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43"/>
              <p:cNvCxnSpPr>
                <a:stCxn id="111" idx="2"/>
                <a:endCxn id="116" idx="5"/>
              </p:cNvCxnSpPr>
              <p:nvPr/>
            </p:nvCxnSpPr>
            <p:spPr>
              <a:xfrm rot="11114046" flipH="1">
                <a:off x="2190255" y="652660"/>
                <a:ext cx="230437" cy="1005993"/>
              </a:xfrm>
              <a:prstGeom prst="curvedConnector4">
                <a:avLst>
                  <a:gd name="adj1" fmla="val -142939"/>
                  <a:gd name="adj2" fmla="val 5558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55"/>
              <p:cNvSpPr/>
              <p:nvPr/>
            </p:nvSpPr>
            <p:spPr>
              <a:xfrm rot="19623411">
                <a:off x="3602825" y="33153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37"/>
              <p:cNvCxnSpPr>
                <a:stCxn id="118" idx="3"/>
              </p:cNvCxnSpPr>
              <p:nvPr/>
            </p:nvCxnSpPr>
            <p:spPr>
              <a:xfrm rot="5400000">
                <a:off x="3644759" y="2958886"/>
                <a:ext cx="436968" cy="277291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157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158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159"/>
              <p:cNvSpPr/>
              <p:nvPr/>
            </p:nvSpPr>
            <p:spPr>
              <a:xfrm rot="19623411">
                <a:off x="4608115" y="2477125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160"/>
              <p:cNvSpPr/>
              <p:nvPr/>
            </p:nvSpPr>
            <p:spPr>
              <a:xfrm rot="19623411">
                <a:off x="4804740" y="2129970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161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162"/>
              <p:cNvSpPr/>
              <p:nvPr/>
            </p:nvSpPr>
            <p:spPr>
              <a:xfrm rot="19623411">
                <a:off x="4408295" y="441362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163"/>
              <p:cNvSpPr/>
              <p:nvPr/>
            </p:nvSpPr>
            <p:spPr>
              <a:xfrm rot="19623411">
                <a:off x="4209653" y="202872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37"/>
              <p:cNvCxnSpPr>
                <a:stCxn id="118" idx="3"/>
              </p:cNvCxnSpPr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37"/>
              <p:cNvCxnSpPr>
                <a:stCxn id="118" idx="4"/>
              </p:cNvCxnSpPr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7"/>
              <p:cNvCxnSpPr>
                <a:stCxn id="118" idx="5"/>
              </p:cNvCxnSpPr>
              <p:nvPr/>
            </p:nvCxnSpPr>
            <p:spPr>
              <a:xfrm rot="5400000" flipH="1" flipV="1">
                <a:off x="4293514" y="2443622"/>
                <a:ext cx="207467" cy="428976"/>
              </a:xfrm>
              <a:prstGeom prst="curvedConnector5">
                <a:avLst>
                  <a:gd name="adj1" fmla="val 48140"/>
                  <a:gd name="adj2" fmla="val 49970"/>
                  <a:gd name="adj3" fmla="val 137441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7"/>
              <p:cNvCxnSpPr>
                <a:stCxn id="119" idx="5"/>
              </p:cNvCxnSpPr>
              <p:nvPr/>
            </p:nvCxnSpPr>
            <p:spPr>
              <a:xfrm rot="5714046" flipV="1">
                <a:off x="4318623" y="1670548"/>
                <a:ext cx="815851" cy="239043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7"/>
              <p:cNvCxnSpPr>
                <a:stCxn id="119" idx="5"/>
              </p:cNvCxnSpPr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7"/>
              <p:cNvCxnSpPr>
                <a:stCxn id="119" idx="6"/>
              </p:cNvCxnSpPr>
              <p:nvPr/>
            </p:nvCxnSpPr>
            <p:spPr>
              <a:xfrm rot="314046" flipH="1" flipV="1">
                <a:off x="4457371" y="639921"/>
                <a:ext cx="194496" cy="610753"/>
              </a:xfrm>
              <a:prstGeom prst="curvedConnector4">
                <a:avLst>
                  <a:gd name="adj1" fmla="val -57547"/>
                  <a:gd name="adj2" fmla="val 54538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7"/>
              <p:cNvCxnSpPr>
                <a:stCxn id="119" idx="7"/>
              </p:cNvCxnSpPr>
              <p:nvPr/>
            </p:nvCxnSpPr>
            <p:spPr>
              <a:xfrm rot="16514046" flipV="1">
                <a:off x="3972428" y="583854"/>
                <a:ext cx="808267" cy="377178"/>
              </a:xfrm>
              <a:prstGeom prst="curvedConnector4">
                <a:avLst>
                  <a:gd name="adj1" fmla="val 47588"/>
                  <a:gd name="adj2" fmla="val 110621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119"/>
          <p:cNvGrpSpPr/>
          <p:nvPr/>
        </p:nvGrpSpPr>
        <p:grpSpPr>
          <a:xfrm rot="20764265">
            <a:off x="2998566" y="3554566"/>
            <a:ext cx="2607561" cy="2440218"/>
            <a:chOff x="1278639" y="-5861"/>
            <a:chExt cx="3757181" cy="3512879"/>
          </a:xfrm>
        </p:grpSpPr>
        <p:sp>
          <p:nvSpPr>
            <p:cNvPr id="37" name="Oval 172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73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117"/>
            <p:cNvGrpSpPr/>
            <p:nvPr/>
          </p:nvGrpSpPr>
          <p:grpSpPr>
            <a:xfrm>
              <a:off x="1502466" y="495926"/>
              <a:ext cx="3533354" cy="3011092"/>
              <a:chOff x="1502466" y="495926"/>
              <a:chExt cx="3533354" cy="3011092"/>
            </a:xfrm>
          </p:grpSpPr>
          <p:sp>
            <p:nvSpPr>
              <p:cNvPr id="40" name="Oval 175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5"/>
              <p:cNvCxnSpPr/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177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180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211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Arrow Connector 23"/>
              <p:cNvCxnSpPr/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213"/>
              <p:cNvSpPr/>
              <p:nvPr/>
            </p:nvSpPr>
            <p:spPr>
              <a:xfrm rot="19623411">
                <a:off x="1502466" y="1849112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214"/>
              <p:cNvSpPr/>
              <p:nvPr/>
            </p:nvSpPr>
            <p:spPr>
              <a:xfrm rot="19623411">
                <a:off x="1769001" y="859201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215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216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34"/>
              <p:cNvCxnSpPr/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37"/>
              <p:cNvCxnSpPr/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40"/>
              <p:cNvCxnSpPr/>
              <p:nvPr/>
            </p:nvCxnSpPr>
            <p:spPr>
              <a:xfrm rot="3423411" flipH="1" flipV="1">
                <a:off x="1868766" y="1103252"/>
                <a:ext cx="501590" cy="157576"/>
              </a:xfrm>
              <a:prstGeom prst="curvedConnector4">
                <a:avLst>
                  <a:gd name="adj1" fmla="val 34808"/>
                  <a:gd name="adj2" fmla="val 245073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43"/>
              <p:cNvCxnSpPr/>
              <p:nvPr/>
            </p:nvCxnSpPr>
            <p:spPr>
              <a:xfrm rot="8823411" flipV="1">
                <a:off x="1726025" y="1769949"/>
                <a:ext cx="496661" cy="139573"/>
              </a:xfrm>
              <a:prstGeom prst="curvedConnector4">
                <a:avLst>
                  <a:gd name="adj1" fmla="val 45506"/>
                  <a:gd name="adj2" fmla="val 295766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221"/>
              <p:cNvSpPr/>
              <p:nvPr/>
            </p:nvSpPr>
            <p:spPr>
              <a:xfrm rot="19623411">
                <a:off x="3602825" y="33153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Arrow Connector 37"/>
              <p:cNvCxnSpPr/>
              <p:nvPr/>
            </p:nvCxnSpPr>
            <p:spPr>
              <a:xfrm rot="5400000">
                <a:off x="3644759" y="2958886"/>
                <a:ext cx="436968" cy="277291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223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224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225"/>
              <p:cNvSpPr/>
              <p:nvPr/>
            </p:nvSpPr>
            <p:spPr>
              <a:xfrm rot="19623411">
                <a:off x="4805330" y="2268527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226"/>
              <p:cNvSpPr/>
              <p:nvPr/>
            </p:nvSpPr>
            <p:spPr>
              <a:xfrm rot="19623411">
                <a:off x="4836715" y="17913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227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228"/>
              <p:cNvSpPr/>
              <p:nvPr/>
            </p:nvSpPr>
            <p:spPr>
              <a:xfrm rot="19623411">
                <a:off x="4684315" y="8007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229"/>
              <p:cNvSpPr/>
              <p:nvPr/>
            </p:nvSpPr>
            <p:spPr>
              <a:xfrm rot="19623411">
                <a:off x="4455715" y="4959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37"/>
              <p:cNvCxnSpPr/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37"/>
              <p:cNvCxnSpPr/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37"/>
              <p:cNvCxnSpPr/>
              <p:nvPr/>
            </p:nvCxnSpPr>
            <p:spPr>
              <a:xfrm rot="835735" flipV="1">
                <a:off x="4242150" y="2276573"/>
                <a:ext cx="507429" cy="55449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37"/>
              <p:cNvCxnSpPr/>
              <p:nvPr/>
            </p:nvCxnSpPr>
            <p:spPr>
              <a:xfrm rot="16200000" flipH="1">
                <a:off x="4494689" y="1522929"/>
                <a:ext cx="495679" cy="195615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37"/>
              <p:cNvCxnSpPr/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37"/>
              <p:cNvCxnSpPr/>
              <p:nvPr/>
            </p:nvCxnSpPr>
            <p:spPr>
              <a:xfrm flipV="1">
                <a:off x="4623579" y="991729"/>
                <a:ext cx="138068" cy="266459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37"/>
              <p:cNvCxnSpPr/>
              <p:nvPr/>
            </p:nvCxnSpPr>
            <p:spPr>
              <a:xfrm rot="16200000" flipV="1">
                <a:off x="4226562" y="891070"/>
                <a:ext cx="546117" cy="55795"/>
              </a:xfrm>
              <a:prstGeom prst="curvedConnector4">
                <a:avLst>
                  <a:gd name="adj1" fmla="val 45874"/>
                  <a:gd name="adj2" fmla="val 214842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Group 177"/>
          <p:cNvGrpSpPr/>
          <p:nvPr/>
        </p:nvGrpSpPr>
        <p:grpSpPr>
          <a:xfrm rot="12856852">
            <a:off x="6034838" y="4100261"/>
            <a:ext cx="2607561" cy="2481037"/>
            <a:chOff x="1278639" y="-5861"/>
            <a:chExt cx="3757181" cy="3571641"/>
          </a:xfrm>
        </p:grpSpPr>
        <p:sp>
          <p:nvSpPr>
            <p:cNvPr id="71" name="Oval 238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239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117"/>
            <p:cNvGrpSpPr/>
            <p:nvPr/>
          </p:nvGrpSpPr>
          <p:grpSpPr>
            <a:xfrm>
              <a:off x="1502466" y="495926"/>
              <a:ext cx="3533354" cy="3069854"/>
              <a:chOff x="1502466" y="495926"/>
              <a:chExt cx="3533354" cy="3069854"/>
            </a:xfrm>
          </p:grpSpPr>
          <p:sp>
            <p:nvSpPr>
              <p:cNvPr id="74" name="Oval 241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5"/>
              <p:cNvCxnSpPr/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243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244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245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23"/>
              <p:cNvCxnSpPr/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247"/>
              <p:cNvSpPr/>
              <p:nvPr/>
            </p:nvSpPr>
            <p:spPr>
              <a:xfrm rot="19623411">
                <a:off x="1502466" y="1849112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248"/>
              <p:cNvSpPr/>
              <p:nvPr/>
            </p:nvSpPr>
            <p:spPr>
              <a:xfrm rot="19623411">
                <a:off x="1769001" y="859201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249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250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34"/>
              <p:cNvCxnSpPr/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37"/>
              <p:cNvCxnSpPr/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40"/>
              <p:cNvCxnSpPr/>
              <p:nvPr/>
            </p:nvCxnSpPr>
            <p:spPr>
              <a:xfrm rot="3423411" flipH="1" flipV="1">
                <a:off x="1868766" y="1103252"/>
                <a:ext cx="501590" cy="157576"/>
              </a:xfrm>
              <a:prstGeom prst="curvedConnector4">
                <a:avLst>
                  <a:gd name="adj1" fmla="val 34808"/>
                  <a:gd name="adj2" fmla="val 245073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43"/>
              <p:cNvCxnSpPr/>
              <p:nvPr/>
            </p:nvCxnSpPr>
            <p:spPr>
              <a:xfrm rot="8823411" flipV="1">
                <a:off x="1726025" y="1769949"/>
                <a:ext cx="496661" cy="139573"/>
              </a:xfrm>
              <a:prstGeom prst="curvedConnector4">
                <a:avLst>
                  <a:gd name="adj1" fmla="val 45506"/>
                  <a:gd name="adj2" fmla="val 295766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255"/>
              <p:cNvSpPr/>
              <p:nvPr/>
            </p:nvSpPr>
            <p:spPr>
              <a:xfrm rot="19623411">
                <a:off x="3200734" y="3374088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Arrow Connector 37"/>
              <p:cNvCxnSpPr/>
              <p:nvPr/>
            </p:nvCxnSpPr>
            <p:spPr>
              <a:xfrm rot="14143148" flipH="1" flipV="1">
                <a:off x="3648546" y="2706421"/>
                <a:ext cx="27322" cy="840959"/>
              </a:xfrm>
              <a:prstGeom prst="curvedConnector5">
                <a:avLst>
                  <a:gd name="adj1" fmla="val 643174"/>
                  <a:gd name="adj2" fmla="val 50865"/>
                  <a:gd name="adj3" fmla="val 205248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257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258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259"/>
              <p:cNvSpPr/>
              <p:nvPr/>
            </p:nvSpPr>
            <p:spPr>
              <a:xfrm rot="19623411">
                <a:off x="4608115" y="2477125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260"/>
              <p:cNvSpPr/>
              <p:nvPr/>
            </p:nvSpPr>
            <p:spPr>
              <a:xfrm rot="19623411">
                <a:off x="4836715" y="17913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261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262"/>
              <p:cNvSpPr/>
              <p:nvPr/>
            </p:nvSpPr>
            <p:spPr>
              <a:xfrm rot="19623411">
                <a:off x="4684315" y="8007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263"/>
              <p:cNvSpPr/>
              <p:nvPr/>
            </p:nvSpPr>
            <p:spPr>
              <a:xfrm rot="19623411">
                <a:off x="4455715" y="4959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Arrow Connector 37"/>
              <p:cNvCxnSpPr/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37"/>
              <p:cNvCxnSpPr/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37"/>
              <p:cNvCxnSpPr/>
              <p:nvPr/>
            </p:nvCxnSpPr>
            <p:spPr>
              <a:xfrm rot="5400000" flipH="1" flipV="1">
                <a:off x="4293514" y="2443622"/>
                <a:ext cx="207467" cy="428976"/>
              </a:xfrm>
              <a:prstGeom prst="curvedConnector5">
                <a:avLst>
                  <a:gd name="adj1" fmla="val 48140"/>
                  <a:gd name="adj2" fmla="val 49970"/>
                  <a:gd name="adj3" fmla="val 137441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37"/>
              <p:cNvCxnSpPr/>
              <p:nvPr/>
            </p:nvCxnSpPr>
            <p:spPr>
              <a:xfrm rot="16200000" flipH="1">
                <a:off x="4494689" y="1522929"/>
                <a:ext cx="495679" cy="19561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37"/>
              <p:cNvCxnSpPr/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37"/>
              <p:cNvCxnSpPr/>
              <p:nvPr/>
            </p:nvCxnSpPr>
            <p:spPr>
              <a:xfrm flipV="1">
                <a:off x="4623579" y="991729"/>
                <a:ext cx="138068" cy="266459"/>
              </a:xfrm>
              <a:prstGeom prst="curvedConnector2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37"/>
              <p:cNvCxnSpPr/>
              <p:nvPr/>
            </p:nvCxnSpPr>
            <p:spPr>
              <a:xfrm rot="16200000" flipV="1">
                <a:off x="4226562" y="891070"/>
                <a:ext cx="546117" cy="55795"/>
              </a:xfrm>
              <a:prstGeom prst="curvedConnector4">
                <a:avLst>
                  <a:gd name="adj1" fmla="val 45874"/>
                  <a:gd name="adj2" fmla="val 214842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Picture 2" descr="http://www.sciencebasedmedicine.org/wp-content/uploads/2010/08/bananas0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1" y="914400"/>
            <a:ext cx="1588769" cy="914400"/>
          </a:xfrm>
          <a:prstGeom prst="rect">
            <a:avLst/>
          </a:prstGeom>
          <a:noFill/>
        </p:spPr>
      </p:pic>
      <p:pic>
        <p:nvPicPr>
          <p:cNvPr id="105" name="Picture 8" descr="http://kaufmann-mercantile.com/images/heirloom-tomato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5410200"/>
            <a:ext cx="1295400" cy="921998"/>
          </a:xfrm>
          <a:prstGeom prst="rect">
            <a:avLst/>
          </a:prstGeom>
          <a:noFill/>
        </p:spPr>
      </p:pic>
      <p:pic>
        <p:nvPicPr>
          <p:cNvPr id="106" name="Picture 6" descr="http://www.inspection.gc.ca/english/plaveg/pbrpov/image/4909b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0" y="5181601"/>
            <a:ext cx="1600200" cy="761475"/>
          </a:xfrm>
          <a:prstGeom prst="rect">
            <a:avLst/>
          </a:prstGeom>
          <a:noFill/>
        </p:spPr>
      </p:pic>
      <p:sp>
        <p:nvSpPr>
          <p:cNvPr id="107" name="Title 1"/>
          <p:cNvSpPr txBox="1">
            <a:spLocks/>
          </p:cNvSpPr>
          <p:nvPr/>
        </p:nvSpPr>
        <p:spPr>
          <a:xfrm>
            <a:off x="2057400" y="0"/>
            <a:ext cx="8305800" cy="7620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/>
              <a:t>Common Reference Ontology</a:t>
            </a:r>
          </a:p>
        </p:txBody>
      </p:sp>
      <p:pic>
        <p:nvPicPr>
          <p:cNvPr id="108" name="Picture 17" descr="Crop Ontology logo short (CO only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1"/>
            <a:ext cx="875407" cy="569606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585692" y="4907634"/>
            <a:ext cx="1512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Tomato Traits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695901" y="1876353"/>
            <a:ext cx="1512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Banana Traits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735624" y="4760407"/>
            <a:ext cx="1627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Soybean Traits</a:t>
            </a:r>
            <a:endParaRPr lang="en-US" b="1" dirty="0"/>
          </a:p>
        </p:txBody>
      </p:sp>
      <p:sp>
        <p:nvSpPr>
          <p:cNvPr id="112" name="Rectangle 111"/>
          <p:cNvSpPr/>
          <p:nvPr/>
        </p:nvSpPr>
        <p:spPr>
          <a:xfrm>
            <a:off x="5860841" y="1701279"/>
            <a:ext cx="129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Finger color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5011374" y="3486429"/>
            <a:ext cx="1216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Berry color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7178574" y="3741986"/>
            <a:ext cx="106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Pod color</a:t>
            </a:r>
          </a:p>
        </p:txBody>
      </p:sp>
      <p:grpSp>
        <p:nvGrpSpPr>
          <p:cNvPr id="115" name="Group 56"/>
          <p:cNvGrpSpPr/>
          <p:nvPr/>
        </p:nvGrpSpPr>
        <p:grpSpPr>
          <a:xfrm>
            <a:off x="7634692" y="659681"/>
            <a:ext cx="3657600" cy="3276600"/>
            <a:chOff x="5011444" y="855956"/>
            <a:chExt cx="3657600" cy="3276600"/>
          </a:xfrm>
        </p:grpSpPr>
        <p:sp>
          <p:nvSpPr>
            <p:cNvPr id="116" name="Oval 1"/>
            <p:cNvSpPr/>
            <p:nvPr/>
          </p:nvSpPr>
          <p:spPr>
            <a:xfrm>
              <a:off x="5943600" y="1600200"/>
              <a:ext cx="1752600" cy="1752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5"/>
            <p:cNvCxnSpPr/>
            <p:nvPr/>
          </p:nvCxnSpPr>
          <p:spPr>
            <a:xfrm rot="16200000" flipV="1">
              <a:off x="6369480" y="1999446"/>
              <a:ext cx="286064" cy="46509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4"/>
            <p:cNvSpPr/>
            <p:nvPr/>
          </p:nvSpPr>
          <p:spPr>
            <a:xfrm>
              <a:off x="6019800" y="1828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6"/>
            <p:cNvSpPr/>
            <p:nvPr/>
          </p:nvSpPr>
          <p:spPr>
            <a:xfrm>
              <a:off x="6700424" y="233039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8"/>
            <p:cNvSpPr/>
            <p:nvPr/>
          </p:nvSpPr>
          <p:spPr>
            <a:xfrm>
              <a:off x="6781800" y="3124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Arrow Connector 23"/>
            <p:cNvCxnSpPr/>
            <p:nvPr/>
          </p:nvCxnSpPr>
          <p:spPr>
            <a:xfrm rot="5400000">
              <a:off x="6572808" y="2888820"/>
              <a:ext cx="533647" cy="2638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27"/>
            <p:cNvSpPr/>
            <p:nvPr/>
          </p:nvSpPr>
          <p:spPr>
            <a:xfrm>
              <a:off x="5337702" y="1061624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30"/>
            <p:cNvSpPr/>
            <p:nvPr/>
          </p:nvSpPr>
          <p:spPr>
            <a:xfrm>
              <a:off x="5181600" y="2362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31"/>
            <p:cNvSpPr/>
            <p:nvPr/>
          </p:nvSpPr>
          <p:spPr>
            <a:xfrm>
              <a:off x="5621044" y="1313156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32"/>
            <p:cNvSpPr/>
            <p:nvPr/>
          </p:nvSpPr>
          <p:spPr>
            <a:xfrm>
              <a:off x="5715000" y="34290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33"/>
            <p:cNvSpPr/>
            <p:nvPr/>
          </p:nvSpPr>
          <p:spPr>
            <a:xfrm>
              <a:off x="7068844" y="3675356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34"/>
            <p:cNvCxnSpPr/>
            <p:nvPr/>
          </p:nvCxnSpPr>
          <p:spPr>
            <a:xfrm>
              <a:off x="7086600" y="3276600"/>
              <a:ext cx="26881" cy="443393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37"/>
            <p:cNvCxnSpPr/>
            <p:nvPr/>
          </p:nvCxnSpPr>
          <p:spPr>
            <a:xfrm rot="5400000">
              <a:off x="6324601" y="3079563"/>
              <a:ext cx="197037" cy="80663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40"/>
            <p:cNvCxnSpPr/>
            <p:nvPr/>
          </p:nvCxnSpPr>
          <p:spPr>
            <a:xfrm rot="16200000" flipV="1">
              <a:off x="5791201" y="1447800"/>
              <a:ext cx="255481" cy="50651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43"/>
            <p:cNvCxnSpPr/>
            <p:nvPr/>
          </p:nvCxnSpPr>
          <p:spPr>
            <a:xfrm rot="10800000" flipV="1">
              <a:off x="5441764" y="1981199"/>
              <a:ext cx="578037" cy="42563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46"/>
            <p:cNvSpPr/>
            <p:nvPr/>
          </p:nvSpPr>
          <p:spPr>
            <a:xfrm>
              <a:off x="5011444" y="855956"/>
              <a:ext cx="3657600" cy="3276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ounded Rectangle 225"/>
          <p:cNvSpPr/>
          <p:nvPr/>
        </p:nvSpPr>
        <p:spPr>
          <a:xfrm>
            <a:off x="8935512" y="3846274"/>
            <a:ext cx="1676324" cy="5334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Reference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 Trait Ontology</a:t>
            </a:r>
          </a:p>
        </p:txBody>
      </p:sp>
      <p:cxnSp>
        <p:nvCxnSpPr>
          <p:cNvPr id="133" name="Connecteur droit avec flèche 132"/>
          <p:cNvCxnSpPr>
            <a:stCxn id="117" idx="6"/>
            <a:endCxn id="136" idx="2"/>
          </p:cNvCxnSpPr>
          <p:nvPr/>
        </p:nvCxnSpPr>
        <p:spPr>
          <a:xfrm>
            <a:off x="5928974" y="1990571"/>
            <a:ext cx="1875875" cy="327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endCxn id="136" idx="3"/>
          </p:cNvCxnSpPr>
          <p:nvPr/>
        </p:nvCxnSpPr>
        <p:spPr>
          <a:xfrm flipV="1">
            <a:off x="5114439" y="2426088"/>
            <a:ext cx="2735046" cy="1315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>
            <a:endCxn id="136" idx="4"/>
          </p:cNvCxnSpPr>
          <p:nvPr/>
        </p:nvCxnSpPr>
        <p:spPr>
          <a:xfrm flipV="1">
            <a:off x="6828850" y="2470725"/>
            <a:ext cx="1128398" cy="1810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ZoneTexte 135"/>
          <p:cNvSpPr txBox="1"/>
          <p:nvPr/>
        </p:nvSpPr>
        <p:spPr>
          <a:xfrm>
            <a:off x="7332368" y="2552868"/>
            <a:ext cx="120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Fruit Color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049" y="-1"/>
            <a:ext cx="1148662" cy="604157"/>
          </a:xfrm>
          <a:prstGeom prst="rect">
            <a:avLst/>
          </a:prstGeom>
        </p:spPr>
      </p:pic>
      <p:pic>
        <p:nvPicPr>
          <p:cNvPr id="138" name="Picture 137" descr="NSF_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603" y="-35371"/>
            <a:ext cx="786616" cy="79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C7522-F1D8-BB4B-92E1-98E21420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CROP ONTOLOGY in </a:t>
            </a:r>
            <a:r>
              <a:rPr lang="fr-FR" dirty="0" err="1"/>
              <a:t>miappe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9A59A8-0CD4-A24C-BE4F-E7FEB236E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194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Context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77608" y="1040732"/>
            <a:ext cx="9627333" cy="5268987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Need</a:t>
            </a:r>
          </a:p>
          <a:p>
            <a:pPr lvl="1"/>
            <a:r>
              <a:rPr lang="en-US" noProof="0" dirty="0"/>
              <a:t>Importance of controlled vocabularies and ontologies for data annotation and FAIRness</a:t>
            </a:r>
          </a:p>
          <a:p>
            <a:pPr lvl="1"/>
            <a:r>
              <a:rPr lang="en-US" noProof="0" dirty="0"/>
              <a:t>Must respect crop specificities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Answer</a:t>
            </a:r>
          </a:p>
          <a:p>
            <a:pPr lvl="1"/>
            <a:r>
              <a:rPr lang="en-US" noProof="0" dirty="0"/>
              <a:t>Development of a standard to build ontologies to annotate phenotypes: “Crop Ontology”</a:t>
            </a:r>
          </a:p>
          <a:p>
            <a:pPr lvl="1"/>
            <a:r>
              <a:rPr lang="en-US" noProof="0" dirty="0"/>
              <a:t>Crop-specific vocabulary established by its community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noProof="0" dirty="0"/>
              <a:t> 31 ontologies crop-specific available (including woody plants): </a:t>
            </a:r>
            <a:r>
              <a:rPr lang="en-US" noProof="0" dirty="0">
                <a:hlinkClick r:id="rId2"/>
              </a:rPr>
              <a:t>www.cropontology.org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343711" y="2512936"/>
          <a:ext cx="4938205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77847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 err="1"/>
                        <a:t>Study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SUR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5817393" y="2512936"/>
          <a:ext cx="3360421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46493">
                  <a:extLst>
                    <a:ext uri="{9D8B030D-6E8A-4147-A177-3AD203B41FA5}">
                      <a16:colId xmlns:a16="http://schemas.microsoft.com/office/drawing/2014/main" val="144168221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78037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 err="1"/>
                        <a:t>Study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La Nerthe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La Nerthe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514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15" name="Groupe 14"/>
          <p:cNvGrpSpPr/>
          <p:nvPr/>
        </p:nvGrpSpPr>
        <p:grpSpPr>
          <a:xfrm>
            <a:off x="10081452" y="-1454"/>
            <a:ext cx="797744" cy="523968"/>
            <a:chOff x="9374913" y="-27383"/>
            <a:chExt cx="1329599" cy="959280"/>
          </a:xfrm>
          <a:solidFill>
            <a:schemeClr val="bg1"/>
          </a:solidFill>
        </p:grpSpPr>
        <p:pic>
          <p:nvPicPr>
            <p:cNvPr id="9" name="Shape 379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62503" y="-27383"/>
              <a:ext cx="842009" cy="95928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" name="Shape 380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4913" y="37710"/>
              <a:ext cx="565232" cy="81592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8CE61D88-7B59-E640-A36D-65FC22A84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941" y="1132223"/>
            <a:ext cx="2514600" cy="558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520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Standard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space réservé du contenu 5"/>
          <p:cNvSpPr>
            <a:spLocks noGrp="1"/>
          </p:cNvSpPr>
          <p:nvPr>
            <p:ph idx="1"/>
          </p:nvPr>
        </p:nvSpPr>
        <p:spPr>
          <a:xfrm>
            <a:off x="1210488" y="1124747"/>
            <a:ext cx="9775659" cy="5001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noProof="0" dirty="0">
                <a:solidFill>
                  <a:srgbClr val="C00000"/>
                </a:solidFill>
              </a:rPr>
              <a:t>Variable</a:t>
            </a:r>
            <a:r>
              <a:rPr lang="en-US" noProof="0" dirty="0"/>
              <a:t> = trait + method + scale</a:t>
            </a:r>
          </a:p>
          <a:p>
            <a:pPr marL="0" indent="0" algn="ctr">
              <a:buNone/>
            </a:pPr>
            <a:endParaRPr lang="en-US" noProof="0" dirty="0"/>
          </a:p>
          <a:p>
            <a:pPr marL="0" indent="0" algn="r">
              <a:buNone/>
            </a:pPr>
            <a:r>
              <a:rPr lang="en-US" noProof="0" dirty="0"/>
              <a:t>The phenotypic observation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/>
        </p:nvGraphicFramePr>
        <p:xfrm>
          <a:off x="836020" y="1938744"/>
          <a:ext cx="4938205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77847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SUR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4040777" y="1950715"/>
            <a:ext cx="1726671" cy="357052"/>
            <a:chOff x="4040777" y="1950715"/>
            <a:chExt cx="1726671" cy="357052"/>
          </a:xfrm>
        </p:grpSpPr>
        <p:sp>
          <p:nvSpPr>
            <p:cNvPr id="28" name="Rectangle à coins arrondis 27"/>
            <p:cNvSpPr/>
            <p:nvPr/>
          </p:nvSpPr>
          <p:spPr>
            <a:xfrm>
              <a:off x="4040777" y="1950716"/>
              <a:ext cx="561313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4602090" y="1950715"/>
              <a:ext cx="527260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5129350" y="1950715"/>
              <a:ext cx="638098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5" name="Tableau 14"/>
          <p:cNvGraphicFramePr>
            <a:graphicFrameLocks noGrp="1"/>
          </p:cNvGraphicFramePr>
          <p:nvPr/>
        </p:nvGraphicFramePr>
        <p:xfrm>
          <a:off x="7868302" y="2495004"/>
          <a:ext cx="2626869" cy="3503295"/>
        </p:xfrm>
        <a:graphic>
          <a:graphicData uri="http://schemas.openxmlformats.org/drawingml/2006/table">
            <a:tbl>
              <a:tblPr/>
              <a:tblGrid>
                <a:gridCol w="827088">
                  <a:extLst>
                    <a:ext uri="{9D8B030D-6E8A-4147-A177-3AD203B41FA5}">
                      <a16:colId xmlns:a16="http://schemas.microsoft.com/office/drawing/2014/main" val="3847924657"/>
                    </a:ext>
                  </a:extLst>
                </a:gridCol>
                <a:gridCol w="1799781">
                  <a:extLst>
                    <a:ext uri="{9D8B030D-6E8A-4147-A177-3AD203B41FA5}">
                      <a16:colId xmlns:a16="http://schemas.microsoft.com/office/drawing/2014/main" val="1680816128"/>
                    </a:ext>
                  </a:extLst>
                </a:gridCol>
              </a:tblGrid>
              <a:tr h="38100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8135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9404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synonyms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13146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Context of use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05024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Growth stage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9402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4335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Xref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019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Institution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8926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Scientist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4877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242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Language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404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29506"/>
                  </a:ext>
                </a:extLst>
              </a:tr>
            </a:tbl>
          </a:graphicData>
        </a:graphic>
      </p:graphicFrame>
      <p:grpSp>
        <p:nvGrpSpPr>
          <p:cNvPr id="16" name="Groupe 15">
            <a:extLst>
              <a:ext uri="{FF2B5EF4-FFF2-40B4-BE49-F238E27FC236}">
                <a16:creationId xmlns:a16="http://schemas.microsoft.com/office/drawing/2014/main" id="{5A9623FE-B683-B547-B79C-4E909B7D975B}"/>
              </a:ext>
            </a:extLst>
          </p:cNvPr>
          <p:cNvGrpSpPr/>
          <p:nvPr/>
        </p:nvGrpSpPr>
        <p:grpSpPr>
          <a:xfrm>
            <a:off x="10081452" y="-1454"/>
            <a:ext cx="797744" cy="523968"/>
            <a:chOff x="9374913" y="-27383"/>
            <a:chExt cx="1329599" cy="959280"/>
          </a:xfrm>
          <a:solidFill>
            <a:schemeClr val="bg1"/>
          </a:solidFill>
        </p:grpSpPr>
        <p:pic>
          <p:nvPicPr>
            <p:cNvPr id="17" name="Shape 379">
              <a:extLst>
                <a:ext uri="{FF2B5EF4-FFF2-40B4-BE49-F238E27FC236}">
                  <a16:creationId xmlns:a16="http://schemas.microsoft.com/office/drawing/2014/main" id="{FA1262E9-7BB0-664D-86FF-0D0FE58BB36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62503" y="-27383"/>
              <a:ext cx="842009" cy="95928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8" name="Shape 380">
              <a:extLst>
                <a:ext uri="{FF2B5EF4-FFF2-40B4-BE49-F238E27FC236}">
                  <a16:creationId xmlns:a16="http://schemas.microsoft.com/office/drawing/2014/main" id="{0E8F8771-EB1F-AB4E-9A69-D61576F96476}"/>
                </a:ext>
              </a:extLst>
            </p:cNvPr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4913" y="37710"/>
              <a:ext cx="565232" cy="815921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6739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Standard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space réservé du contenu 5"/>
          <p:cNvSpPr>
            <a:spLocks noGrp="1"/>
          </p:cNvSpPr>
          <p:nvPr>
            <p:ph idx="1"/>
          </p:nvPr>
        </p:nvSpPr>
        <p:spPr>
          <a:xfrm>
            <a:off x="1210488" y="1124747"/>
            <a:ext cx="9775659" cy="5001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noProof="0" dirty="0"/>
              <a:t>Variable = </a:t>
            </a:r>
            <a:r>
              <a:rPr lang="en-US" b="1" noProof="0" dirty="0">
                <a:solidFill>
                  <a:srgbClr val="C00000"/>
                </a:solidFill>
              </a:rPr>
              <a:t>trait</a:t>
            </a:r>
            <a:r>
              <a:rPr lang="en-US" noProof="0" dirty="0"/>
              <a:t> + method + scale</a:t>
            </a:r>
          </a:p>
          <a:p>
            <a:pPr marL="0" indent="0" algn="ctr">
              <a:buNone/>
            </a:pPr>
            <a:endParaRPr lang="en-US" noProof="0" dirty="0"/>
          </a:p>
          <a:p>
            <a:pPr marL="0" indent="0" algn="r">
              <a:buNone/>
            </a:pPr>
            <a:r>
              <a:rPr lang="en-US" noProof="0" dirty="0"/>
              <a:t>What is the studied character?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/>
        </p:nvGraphicFramePr>
        <p:xfrm>
          <a:off x="836020" y="1938744"/>
          <a:ext cx="4938205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77847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SUR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38" name="Groupe 37"/>
          <p:cNvGrpSpPr/>
          <p:nvPr/>
        </p:nvGrpSpPr>
        <p:grpSpPr>
          <a:xfrm>
            <a:off x="1384071" y="1950715"/>
            <a:ext cx="5312818" cy="3063821"/>
            <a:chOff x="1384071" y="1950715"/>
            <a:chExt cx="5312818" cy="3063821"/>
          </a:xfrm>
        </p:grpSpPr>
        <p:grpSp>
          <p:nvGrpSpPr>
            <p:cNvPr id="22" name="Groupe 21"/>
            <p:cNvGrpSpPr/>
            <p:nvPr/>
          </p:nvGrpSpPr>
          <p:grpSpPr>
            <a:xfrm>
              <a:off x="2898767" y="1950715"/>
              <a:ext cx="2390107" cy="2440167"/>
              <a:chOff x="2898767" y="1950715"/>
              <a:chExt cx="2390107" cy="2440167"/>
            </a:xfrm>
          </p:grpSpPr>
          <p:sp>
            <p:nvSpPr>
              <p:cNvPr id="29" name="Rectangle à coins arrondis 28"/>
              <p:cNvSpPr/>
              <p:nvPr/>
            </p:nvSpPr>
            <p:spPr>
              <a:xfrm>
                <a:off x="4602090" y="1950715"/>
                <a:ext cx="527260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Connecteur droit avec flèche 9"/>
              <p:cNvCxnSpPr>
                <a:stCxn id="29" idx="2"/>
                <a:endCxn id="11" idx="0"/>
              </p:cNvCxnSpPr>
              <p:nvPr/>
            </p:nvCxnSpPr>
            <p:spPr>
              <a:xfrm flipH="1">
                <a:off x="4093821" y="2307766"/>
                <a:ext cx="771899" cy="172606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w="med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à coins arrondis 10"/>
              <p:cNvSpPr/>
              <p:nvPr/>
            </p:nvSpPr>
            <p:spPr>
              <a:xfrm>
                <a:off x="2898767" y="4033831"/>
                <a:ext cx="2390107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Total height of the tree</a:t>
                </a: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1384071" y="1950716"/>
              <a:ext cx="3218019" cy="1816512"/>
              <a:chOff x="1384071" y="1950716"/>
              <a:chExt cx="3218019" cy="1816512"/>
            </a:xfrm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4040777" y="1950716"/>
                <a:ext cx="561313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9" name="Connecteur droit avec flèche 8"/>
              <p:cNvCxnSpPr>
                <a:stCxn id="28" idx="2"/>
                <a:endCxn id="12" idx="0"/>
              </p:cNvCxnSpPr>
              <p:nvPr/>
            </p:nvCxnSpPr>
            <p:spPr>
              <a:xfrm flipH="1">
                <a:off x="2699065" y="2307767"/>
                <a:ext cx="1622369" cy="110241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w="med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à coins arrondis 11"/>
              <p:cNvSpPr/>
              <p:nvPr/>
            </p:nvSpPr>
            <p:spPr>
              <a:xfrm>
                <a:off x="1384071" y="3410177"/>
                <a:ext cx="2629988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Circumference of the tree</a:t>
                </a:r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4201091" y="1950715"/>
              <a:ext cx="2495798" cy="3063821"/>
              <a:chOff x="4201091" y="1950715"/>
              <a:chExt cx="2495798" cy="3063821"/>
            </a:xfrm>
          </p:grpSpPr>
          <p:cxnSp>
            <p:nvCxnSpPr>
              <p:cNvPr id="15" name="Connecteur droit avec flèche 14"/>
              <p:cNvCxnSpPr>
                <a:stCxn id="32" idx="2"/>
                <a:endCxn id="16" idx="0"/>
              </p:cNvCxnSpPr>
              <p:nvPr/>
            </p:nvCxnSpPr>
            <p:spPr>
              <a:xfrm>
                <a:off x="5448399" y="2307766"/>
                <a:ext cx="591" cy="234971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w="med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à coins arrondis 31"/>
              <p:cNvSpPr/>
              <p:nvPr/>
            </p:nvSpPr>
            <p:spPr>
              <a:xfrm>
                <a:off x="5129350" y="1950715"/>
                <a:ext cx="638098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à coins arrondis 15"/>
              <p:cNvSpPr/>
              <p:nvPr/>
            </p:nvSpPr>
            <p:spPr>
              <a:xfrm>
                <a:off x="4201091" y="4657485"/>
                <a:ext cx="2495798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Survival state of the tree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aphicFrame>
        <p:nvGraphicFramePr>
          <p:cNvPr id="44" name="Tableau 43"/>
          <p:cNvGraphicFramePr>
            <a:graphicFrameLocks noGrp="1"/>
          </p:cNvGraphicFramePr>
          <p:nvPr/>
        </p:nvGraphicFramePr>
        <p:xfrm>
          <a:off x="7462504" y="2554053"/>
          <a:ext cx="3332099" cy="3316605"/>
        </p:xfrm>
        <a:graphic>
          <a:graphicData uri="http://schemas.openxmlformats.org/drawingml/2006/table">
            <a:tbl>
              <a:tblPr/>
              <a:tblGrid>
                <a:gridCol w="481203">
                  <a:extLst>
                    <a:ext uri="{9D8B030D-6E8A-4147-A177-3AD203B41FA5}">
                      <a16:colId xmlns:a16="http://schemas.microsoft.com/office/drawing/2014/main" val="2405823724"/>
                    </a:ext>
                  </a:extLst>
                </a:gridCol>
                <a:gridCol w="2850896">
                  <a:extLst>
                    <a:ext uri="{9D8B030D-6E8A-4147-A177-3AD203B41FA5}">
                      <a16:colId xmlns:a16="http://schemas.microsoft.com/office/drawing/2014/main" val="693825296"/>
                    </a:ext>
                  </a:extLst>
                </a:gridCol>
              </a:tblGrid>
              <a:tr h="38100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19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12878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95081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0639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synonyms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596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 trait abbreviation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0238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Alternative trait abbreviations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0368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18595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Attribute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04566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758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Xref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618809"/>
                  </a:ext>
                </a:extLst>
              </a:tr>
            </a:tbl>
          </a:graphicData>
        </a:graphic>
      </p:graphicFrame>
      <p:grpSp>
        <p:nvGrpSpPr>
          <p:cNvPr id="25" name="Groupe 24">
            <a:extLst>
              <a:ext uri="{FF2B5EF4-FFF2-40B4-BE49-F238E27FC236}">
                <a16:creationId xmlns:a16="http://schemas.microsoft.com/office/drawing/2014/main" id="{52FCC1E3-655A-0F46-9131-2BABB9508D54}"/>
              </a:ext>
            </a:extLst>
          </p:cNvPr>
          <p:cNvGrpSpPr/>
          <p:nvPr/>
        </p:nvGrpSpPr>
        <p:grpSpPr>
          <a:xfrm>
            <a:off x="10081452" y="-1454"/>
            <a:ext cx="797744" cy="523968"/>
            <a:chOff x="9374913" y="-27383"/>
            <a:chExt cx="1329599" cy="959280"/>
          </a:xfrm>
          <a:solidFill>
            <a:schemeClr val="bg1"/>
          </a:solidFill>
        </p:grpSpPr>
        <p:pic>
          <p:nvPicPr>
            <p:cNvPr id="26" name="Shape 379">
              <a:extLst>
                <a:ext uri="{FF2B5EF4-FFF2-40B4-BE49-F238E27FC236}">
                  <a16:creationId xmlns:a16="http://schemas.microsoft.com/office/drawing/2014/main" id="{8F1501B7-43EB-684E-985F-E73E4046503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62503" y="-27383"/>
              <a:ext cx="842009" cy="95928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7" name="Shape 380">
              <a:extLst>
                <a:ext uri="{FF2B5EF4-FFF2-40B4-BE49-F238E27FC236}">
                  <a16:creationId xmlns:a16="http://schemas.microsoft.com/office/drawing/2014/main" id="{F7EC6036-B7DD-AC44-8CD0-4BCB1FB44285}"/>
                </a:ext>
              </a:extLst>
            </p:cNvPr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4913" y="37710"/>
              <a:ext cx="565232" cy="815921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84612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Standard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space réservé du contenu 5"/>
          <p:cNvSpPr>
            <a:spLocks noGrp="1"/>
          </p:cNvSpPr>
          <p:nvPr>
            <p:ph idx="1"/>
          </p:nvPr>
        </p:nvSpPr>
        <p:spPr>
          <a:xfrm>
            <a:off x="1210488" y="1124747"/>
            <a:ext cx="9775659" cy="5001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noProof="0" dirty="0"/>
              <a:t>Variable = trait + </a:t>
            </a:r>
            <a:r>
              <a:rPr lang="en-US" b="1" noProof="0" dirty="0">
                <a:solidFill>
                  <a:srgbClr val="C00000"/>
                </a:solidFill>
              </a:rPr>
              <a:t>method</a:t>
            </a:r>
            <a:r>
              <a:rPr lang="en-US" noProof="0" dirty="0"/>
              <a:t> + scale</a:t>
            </a:r>
          </a:p>
          <a:p>
            <a:pPr marL="0" indent="0" algn="ctr">
              <a:buNone/>
            </a:pPr>
            <a:endParaRPr lang="en-US" noProof="0" dirty="0"/>
          </a:p>
          <a:p>
            <a:pPr marL="0" indent="0" algn="r">
              <a:buNone/>
            </a:pPr>
            <a:r>
              <a:rPr lang="en-US" noProof="0" dirty="0"/>
              <a:t>How is it observed?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/>
        </p:nvGraphicFramePr>
        <p:xfrm>
          <a:off x="836020" y="1938744"/>
          <a:ext cx="4938205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77847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SUR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36" name="Groupe 35"/>
          <p:cNvGrpSpPr/>
          <p:nvPr/>
        </p:nvGrpSpPr>
        <p:grpSpPr>
          <a:xfrm>
            <a:off x="1132110" y="1950715"/>
            <a:ext cx="5615850" cy="3748440"/>
            <a:chOff x="1132110" y="1950715"/>
            <a:chExt cx="5615850" cy="3748440"/>
          </a:xfrm>
        </p:grpSpPr>
        <p:grpSp>
          <p:nvGrpSpPr>
            <p:cNvPr id="17" name="Groupe 16"/>
            <p:cNvGrpSpPr/>
            <p:nvPr/>
          </p:nvGrpSpPr>
          <p:grpSpPr>
            <a:xfrm>
              <a:off x="2269643" y="1950715"/>
              <a:ext cx="3050311" cy="2915778"/>
              <a:chOff x="2269643" y="1950715"/>
              <a:chExt cx="3050311" cy="2915778"/>
            </a:xfrm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4602090" y="1950715"/>
                <a:ext cx="527260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6" name="Connecteur droit avec flèche 25"/>
              <p:cNvCxnSpPr>
                <a:stCxn id="25" idx="2"/>
                <a:endCxn id="27" idx="0"/>
              </p:cNvCxnSpPr>
              <p:nvPr/>
            </p:nvCxnSpPr>
            <p:spPr>
              <a:xfrm flipH="1">
                <a:off x="3794799" y="2307766"/>
                <a:ext cx="1070921" cy="19350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à coins arrondis 26"/>
              <p:cNvSpPr/>
              <p:nvPr/>
            </p:nvSpPr>
            <p:spPr>
              <a:xfrm>
                <a:off x="2269643" y="4242839"/>
                <a:ext cx="3050311" cy="6236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Measured from soil to crown with a pole or a clinometer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e 17"/>
            <p:cNvGrpSpPr/>
            <p:nvPr/>
          </p:nvGrpSpPr>
          <p:grpSpPr>
            <a:xfrm>
              <a:off x="1132110" y="1950716"/>
              <a:ext cx="3469980" cy="2083115"/>
              <a:chOff x="1132110" y="1950716"/>
              <a:chExt cx="3469980" cy="2083115"/>
            </a:xfrm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4040777" y="1950716"/>
                <a:ext cx="561313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" name="Connecteur droit avec flèche 22"/>
              <p:cNvCxnSpPr>
                <a:stCxn id="22" idx="2"/>
                <a:endCxn id="24" idx="0"/>
              </p:cNvCxnSpPr>
              <p:nvPr/>
            </p:nvCxnSpPr>
            <p:spPr>
              <a:xfrm flipH="1">
                <a:off x="2481643" y="2307767"/>
                <a:ext cx="1839791" cy="110241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à coins arrondis 23"/>
              <p:cNvSpPr/>
              <p:nvPr/>
            </p:nvSpPr>
            <p:spPr>
              <a:xfrm>
                <a:off x="1132110" y="3410177"/>
                <a:ext cx="2699065" cy="6236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Measured at breast height with a graduated ribbon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4145285" y="1950715"/>
              <a:ext cx="2602675" cy="3748440"/>
              <a:chOff x="4145285" y="1950715"/>
              <a:chExt cx="2602675" cy="3748440"/>
            </a:xfrm>
          </p:grpSpPr>
          <p:sp>
            <p:nvSpPr>
              <p:cNvPr id="20" name="Rectangle à coins arrondis 19"/>
              <p:cNvSpPr/>
              <p:nvPr/>
            </p:nvSpPr>
            <p:spPr>
              <a:xfrm>
                <a:off x="5129350" y="1950715"/>
                <a:ext cx="638098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à coins arrondis 20"/>
              <p:cNvSpPr/>
              <p:nvPr/>
            </p:nvSpPr>
            <p:spPr>
              <a:xfrm>
                <a:off x="4145285" y="5092917"/>
                <a:ext cx="2602675" cy="606238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Visual assessment with a reference scoring scale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3" name="Connecteur droit avec flèche 32"/>
              <p:cNvCxnSpPr>
                <a:stCxn id="20" idx="2"/>
                <a:endCxn id="21" idx="0"/>
              </p:cNvCxnSpPr>
              <p:nvPr/>
            </p:nvCxnSpPr>
            <p:spPr>
              <a:xfrm flipH="1">
                <a:off x="5446623" y="2307766"/>
                <a:ext cx="1776" cy="278515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4" name="Tableau 43"/>
          <p:cNvGraphicFramePr>
            <a:graphicFrameLocks noGrp="1"/>
          </p:cNvGraphicFramePr>
          <p:nvPr/>
        </p:nvGraphicFramePr>
        <p:xfrm>
          <a:off x="8296271" y="2773921"/>
          <a:ext cx="2730247" cy="1703070"/>
        </p:xfrm>
        <a:graphic>
          <a:graphicData uri="http://schemas.openxmlformats.org/drawingml/2006/table">
            <a:tbl>
              <a:tblPr/>
              <a:tblGrid>
                <a:gridCol w="817944">
                  <a:extLst>
                    <a:ext uri="{9D8B030D-6E8A-4147-A177-3AD203B41FA5}">
                      <a16:colId xmlns:a16="http://schemas.microsoft.com/office/drawing/2014/main" val="814820033"/>
                    </a:ext>
                  </a:extLst>
                </a:gridCol>
                <a:gridCol w="1912303">
                  <a:extLst>
                    <a:ext uri="{9D8B030D-6E8A-4147-A177-3AD203B41FA5}">
                      <a16:colId xmlns:a16="http://schemas.microsoft.com/office/drawing/2014/main" val="3763776384"/>
                    </a:ext>
                  </a:extLst>
                </a:gridCol>
              </a:tblGrid>
              <a:tr h="19050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9874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8894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6537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 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5186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Formula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646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 reference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21896"/>
                  </a:ext>
                </a:extLst>
              </a:tr>
            </a:tbl>
          </a:graphicData>
        </a:graphic>
      </p:graphicFrame>
      <p:grpSp>
        <p:nvGrpSpPr>
          <p:cNvPr id="28" name="Groupe 27">
            <a:extLst>
              <a:ext uri="{FF2B5EF4-FFF2-40B4-BE49-F238E27FC236}">
                <a16:creationId xmlns:a16="http://schemas.microsoft.com/office/drawing/2014/main" id="{7163C3B4-6482-F04F-8E1A-D6CDDBB96435}"/>
              </a:ext>
            </a:extLst>
          </p:cNvPr>
          <p:cNvGrpSpPr/>
          <p:nvPr/>
        </p:nvGrpSpPr>
        <p:grpSpPr>
          <a:xfrm>
            <a:off x="10081452" y="-1454"/>
            <a:ext cx="797744" cy="523968"/>
            <a:chOff x="9374913" y="-27383"/>
            <a:chExt cx="1329599" cy="959280"/>
          </a:xfrm>
          <a:solidFill>
            <a:schemeClr val="bg1"/>
          </a:solidFill>
        </p:grpSpPr>
        <p:pic>
          <p:nvPicPr>
            <p:cNvPr id="29" name="Shape 379">
              <a:extLst>
                <a:ext uri="{FF2B5EF4-FFF2-40B4-BE49-F238E27FC236}">
                  <a16:creationId xmlns:a16="http://schemas.microsoft.com/office/drawing/2014/main" id="{67B7B631-75EA-E045-ABC8-9CB43FF665B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62503" y="-27383"/>
              <a:ext cx="842009" cy="95928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2" name="Shape 380">
              <a:extLst>
                <a:ext uri="{FF2B5EF4-FFF2-40B4-BE49-F238E27FC236}">
                  <a16:creationId xmlns:a16="http://schemas.microsoft.com/office/drawing/2014/main" id="{0B19899D-6128-EB4B-BCC5-AD91962A01AC}"/>
                </a:ext>
              </a:extLst>
            </p:cNvPr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4913" y="37710"/>
              <a:ext cx="565232" cy="815921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76214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Standard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space réservé du contenu 5"/>
          <p:cNvSpPr>
            <a:spLocks noGrp="1"/>
          </p:cNvSpPr>
          <p:nvPr>
            <p:ph idx="1"/>
          </p:nvPr>
        </p:nvSpPr>
        <p:spPr>
          <a:xfrm>
            <a:off x="1210488" y="1124747"/>
            <a:ext cx="9775659" cy="5001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noProof="0" dirty="0"/>
              <a:t>Variable = trait + method + </a:t>
            </a:r>
            <a:r>
              <a:rPr lang="en-US" b="1" noProof="0" dirty="0">
                <a:solidFill>
                  <a:srgbClr val="C00000"/>
                </a:solidFill>
              </a:rPr>
              <a:t>scale</a:t>
            </a:r>
          </a:p>
          <a:p>
            <a:pPr marL="0" indent="0" algn="ctr">
              <a:buNone/>
            </a:pPr>
            <a:endParaRPr lang="en-US" noProof="0" dirty="0"/>
          </a:p>
          <a:p>
            <a:pPr marL="0" indent="0" algn="r">
              <a:buNone/>
            </a:pPr>
            <a:r>
              <a:rPr lang="en-US" noProof="0" dirty="0"/>
              <a:t>How is it expressed (unit or scale)?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/>
        </p:nvGraphicFramePr>
        <p:xfrm>
          <a:off x="836020" y="1938744"/>
          <a:ext cx="4938205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77847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SUR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36" name="Groupe 35"/>
          <p:cNvGrpSpPr/>
          <p:nvPr/>
        </p:nvGrpSpPr>
        <p:grpSpPr>
          <a:xfrm>
            <a:off x="4037805" y="1950715"/>
            <a:ext cx="2132984" cy="4107353"/>
            <a:chOff x="4037805" y="1950715"/>
            <a:chExt cx="2132984" cy="4107353"/>
          </a:xfrm>
        </p:grpSpPr>
        <p:grpSp>
          <p:nvGrpSpPr>
            <p:cNvPr id="17" name="Groupe 16"/>
            <p:cNvGrpSpPr/>
            <p:nvPr/>
          </p:nvGrpSpPr>
          <p:grpSpPr>
            <a:xfrm>
              <a:off x="4515006" y="1950715"/>
              <a:ext cx="703796" cy="2649175"/>
              <a:chOff x="4515006" y="1950715"/>
              <a:chExt cx="703796" cy="2649175"/>
            </a:xfrm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4602090" y="1950715"/>
                <a:ext cx="527260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6" name="Connecteur droit avec flèche 25"/>
              <p:cNvCxnSpPr>
                <a:stCxn id="25" idx="2"/>
                <a:endCxn id="27" idx="0"/>
              </p:cNvCxnSpPr>
              <p:nvPr/>
            </p:nvCxnSpPr>
            <p:spPr>
              <a:xfrm>
                <a:off x="4865720" y="2307766"/>
                <a:ext cx="1184" cy="19350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à coins arrondis 26"/>
              <p:cNvSpPr/>
              <p:nvPr/>
            </p:nvSpPr>
            <p:spPr>
              <a:xfrm>
                <a:off x="4515006" y="4242839"/>
                <a:ext cx="703796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mm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e 17"/>
            <p:cNvGrpSpPr/>
            <p:nvPr/>
          </p:nvGrpSpPr>
          <p:grpSpPr>
            <a:xfrm>
              <a:off x="4037805" y="1950716"/>
              <a:ext cx="564285" cy="1828484"/>
              <a:chOff x="4037805" y="1950716"/>
              <a:chExt cx="564285" cy="1828484"/>
            </a:xfrm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4040777" y="1950716"/>
                <a:ext cx="561313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" name="Connecteur droit avec flèche 22"/>
              <p:cNvCxnSpPr>
                <a:stCxn id="22" idx="2"/>
                <a:endCxn id="24" idx="0"/>
              </p:cNvCxnSpPr>
              <p:nvPr/>
            </p:nvCxnSpPr>
            <p:spPr>
              <a:xfrm flipH="1">
                <a:off x="4308959" y="2307767"/>
                <a:ext cx="12475" cy="110241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à coins arrondis 23"/>
              <p:cNvSpPr/>
              <p:nvPr/>
            </p:nvSpPr>
            <p:spPr>
              <a:xfrm>
                <a:off x="4037805" y="3410177"/>
                <a:ext cx="542308" cy="36902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cm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4728715" y="1950715"/>
              <a:ext cx="1442074" cy="4107353"/>
              <a:chOff x="4728715" y="1950715"/>
              <a:chExt cx="1442074" cy="4107353"/>
            </a:xfrm>
          </p:grpSpPr>
          <p:sp>
            <p:nvSpPr>
              <p:cNvPr id="20" name="Rectangle à coins arrondis 19"/>
              <p:cNvSpPr/>
              <p:nvPr/>
            </p:nvSpPr>
            <p:spPr>
              <a:xfrm>
                <a:off x="5129350" y="1950715"/>
                <a:ext cx="638098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à coins arrondis 20"/>
              <p:cNvSpPr/>
              <p:nvPr/>
            </p:nvSpPr>
            <p:spPr>
              <a:xfrm>
                <a:off x="4728715" y="5092917"/>
                <a:ext cx="1442074" cy="9651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 = Alive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= Dead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 = Doubtful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3" name="Connecteur droit avec flèche 32"/>
              <p:cNvCxnSpPr>
                <a:stCxn id="20" idx="2"/>
                <a:endCxn id="21" idx="0"/>
              </p:cNvCxnSpPr>
              <p:nvPr/>
            </p:nvCxnSpPr>
            <p:spPr>
              <a:xfrm>
                <a:off x="5448399" y="2307766"/>
                <a:ext cx="1353" cy="278515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8" name="Tableau 37"/>
          <p:cNvGraphicFramePr>
            <a:graphicFrameLocks noGrp="1"/>
          </p:cNvGraphicFramePr>
          <p:nvPr/>
        </p:nvGraphicFramePr>
        <p:xfrm>
          <a:off x="8342004" y="2495004"/>
          <a:ext cx="2003108" cy="3316605"/>
        </p:xfrm>
        <a:graphic>
          <a:graphicData uri="http://schemas.openxmlformats.org/drawingml/2006/table">
            <a:tbl>
              <a:tblPr/>
              <a:tblGrid>
                <a:gridCol w="547370">
                  <a:extLst>
                    <a:ext uri="{9D8B030D-6E8A-4147-A177-3AD203B41FA5}">
                      <a16:colId xmlns:a16="http://schemas.microsoft.com/office/drawing/2014/main" val="2007891240"/>
                    </a:ext>
                  </a:extLst>
                </a:gridCol>
                <a:gridCol w="1455738">
                  <a:extLst>
                    <a:ext uri="{9D8B030D-6E8A-4147-A177-3AD203B41FA5}">
                      <a16:colId xmlns:a16="http://schemas.microsoft.com/office/drawing/2014/main" val="3662957269"/>
                    </a:ext>
                  </a:extLst>
                </a:gridCol>
              </a:tblGrid>
              <a:tr h="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8973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0875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05861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Decimal places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29362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limit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450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Upper limit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9284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 Xref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33506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95619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743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6761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963248"/>
                  </a:ext>
                </a:extLst>
              </a:tr>
            </a:tbl>
          </a:graphicData>
        </a:graphic>
      </p:graphicFrame>
      <p:grpSp>
        <p:nvGrpSpPr>
          <p:cNvPr id="39" name="Groupe 38">
            <a:extLst>
              <a:ext uri="{FF2B5EF4-FFF2-40B4-BE49-F238E27FC236}">
                <a16:creationId xmlns:a16="http://schemas.microsoft.com/office/drawing/2014/main" id="{1121C2D7-A096-F746-90C7-89968B6610BE}"/>
              </a:ext>
            </a:extLst>
          </p:cNvPr>
          <p:cNvGrpSpPr/>
          <p:nvPr/>
        </p:nvGrpSpPr>
        <p:grpSpPr>
          <a:xfrm>
            <a:off x="10081452" y="-1454"/>
            <a:ext cx="797744" cy="523968"/>
            <a:chOff x="9374913" y="-27383"/>
            <a:chExt cx="1329599" cy="959280"/>
          </a:xfrm>
          <a:solidFill>
            <a:schemeClr val="bg1"/>
          </a:solidFill>
        </p:grpSpPr>
        <p:pic>
          <p:nvPicPr>
            <p:cNvPr id="40" name="Shape 379">
              <a:extLst>
                <a:ext uri="{FF2B5EF4-FFF2-40B4-BE49-F238E27FC236}">
                  <a16:creationId xmlns:a16="http://schemas.microsoft.com/office/drawing/2014/main" id="{0BFF774C-AC36-A04F-9C77-AC409DDA590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62503" y="-27383"/>
              <a:ext cx="842009" cy="95928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41" name="Shape 380">
              <a:extLst>
                <a:ext uri="{FF2B5EF4-FFF2-40B4-BE49-F238E27FC236}">
                  <a16:creationId xmlns:a16="http://schemas.microsoft.com/office/drawing/2014/main" id="{35C21988-1126-D845-815F-1DC316BC9A63}"/>
                </a:ext>
              </a:extLst>
            </p:cNvPr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4913" y="37710"/>
              <a:ext cx="565232" cy="815921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34878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rré corné 1"/>
          <p:cNvSpPr/>
          <p:nvPr/>
        </p:nvSpPr>
        <p:spPr>
          <a:xfrm>
            <a:off x="3570990" y="1510092"/>
            <a:ext cx="1167541" cy="46177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Trait</a:t>
            </a:r>
          </a:p>
        </p:txBody>
      </p:sp>
      <p:sp>
        <p:nvSpPr>
          <p:cNvPr id="3" name="Carré corné 2"/>
          <p:cNvSpPr/>
          <p:nvPr/>
        </p:nvSpPr>
        <p:spPr>
          <a:xfrm>
            <a:off x="6077353" y="1510092"/>
            <a:ext cx="1167539" cy="46177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570989" y="4310794"/>
            <a:ext cx="1349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T1: Plant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Height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rré corné 4"/>
          <p:cNvSpPr/>
          <p:nvPr/>
        </p:nvSpPr>
        <p:spPr>
          <a:xfrm>
            <a:off x="8948045" y="1524946"/>
            <a:ext cx="1167539" cy="44692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948046" y="318246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U1: cm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U2: mm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169899" y="130941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652201" y="130941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3028905" y="2224951"/>
            <a:ext cx="4833522" cy="1973719"/>
            <a:chOff x="4159231" y="1894177"/>
            <a:chExt cx="4833522" cy="1973718"/>
          </a:xfrm>
        </p:grpSpPr>
        <p:cxnSp>
          <p:nvCxnSpPr>
            <p:cNvPr id="10" name="Connecteur droit avec flèche 9"/>
            <p:cNvCxnSpPr/>
            <p:nvPr/>
          </p:nvCxnSpPr>
          <p:spPr>
            <a:xfrm flipV="1">
              <a:off x="4159231" y="1894177"/>
              <a:ext cx="2625" cy="197371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7159879" y="2027508"/>
              <a:ext cx="1832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M2: First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tassel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branch</a:t>
              </a: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2797530" y="1968295"/>
            <a:ext cx="4608749" cy="2240112"/>
            <a:chOff x="3980746" y="1627782"/>
            <a:chExt cx="4608749" cy="2240112"/>
          </a:xfrm>
        </p:grpSpPr>
        <p:cxnSp>
          <p:nvCxnSpPr>
            <p:cNvPr id="13" name="Connecteur droit avec flèche 12"/>
            <p:cNvCxnSpPr/>
            <p:nvPr/>
          </p:nvCxnSpPr>
          <p:spPr>
            <a:xfrm flipV="1">
              <a:off x="3980746" y="1640793"/>
              <a:ext cx="2625" cy="222710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7212771" y="1627782"/>
              <a:ext cx="1376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M1: Total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height</a:t>
              </a: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3246059" y="2424563"/>
            <a:ext cx="4664844" cy="1783844"/>
            <a:chOff x="4303590" y="2084051"/>
            <a:chExt cx="4664843" cy="1783844"/>
          </a:xfrm>
        </p:grpSpPr>
        <p:cxnSp>
          <p:nvCxnSpPr>
            <p:cNvPr id="16" name="Connecteur droit avec flèche 15"/>
            <p:cNvCxnSpPr/>
            <p:nvPr/>
          </p:nvCxnSpPr>
          <p:spPr>
            <a:xfrm flipV="1">
              <a:off x="4303590" y="2084051"/>
              <a:ext cx="2842" cy="17838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7087084" y="2385094"/>
              <a:ext cx="1881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M3: Last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expanded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leaf</a:t>
              </a: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3447125" y="2664402"/>
            <a:ext cx="4697628" cy="1534269"/>
            <a:chOff x="4450571" y="2333626"/>
            <a:chExt cx="4697627" cy="1534269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 flipV="1">
              <a:off x="4450571" y="2333626"/>
              <a:ext cx="1" cy="153426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7029348" y="2762154"/>
              <a:ext cx="2118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M4: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Youngest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growing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leaf</a:t>
              </a: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8948046" y="5507996"/>
            <a:ext cx="821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U3: pixel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61" y="1966365"/>
            <a:ext cx="1463340" cy="2760291"/>
          </a:xfrm>
          <a:prstGeom prst="rect">
            <a:avLst/>
          </a:prstGeom>
        </p:spPr>
      </p:pic>
      <p:pic>
        <p:nvPicPr>
          <p:cNvPr id="23" name="Picture 4" descr="http://web.supagro.inra.fr/phis/data/phenoarch/thumbs/ARCH2017-03-30/6726/a9d44acc-78a5-42ec-ab07-ccc6b20a56b6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" t="-1" r="9803" b="3606"/>
          <a:stretch>
            <a:fillRect/>
          </a:stretch>
        </p:blipFill>
        <p:spPr bwMode="auto">
          <a:xfrm>
            <a:off x="1785562" y="4601633"/>
            <a:ext cx="1540143" cy="21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e 23"/>
          <p:cNvGrpSpPr/>
          <p:nvPr/>
        </p:nvGrpSpPr>
        <p:grpSpPr>
          <a:xfrm>
            <a:off x="2555632" y="4769383"/>
            <a:ext cx="5514749" cy="1548079"/>
            <a:chOff x="1031631" y="4460905"/>
            <a:chExt cx="5514749" cy="1548078"/>
          </a:xfrm>
        </p:grpSpPr>
        <p:sp>
          <p:nvSpPr>
            <p:cNvPr id="25" name="ZoneTexte 24"/>
            <p:cNvSpPr txBox="1"/>
            <p:nvPr/>
          </p:nvSpPr>
          <p:spPr>
            <a:xfrm>
              <a:off x="4316641" y="5122575"/>
              <a:ext cx="2229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M5: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Highest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pixel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corresponding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 plant</a:t>
              </a:r>
            </a:p>
          </p:txBody>
        </p:sp>
        <p:cxnSp>
          <p:nvCxnSpPr>
            <p:cNvPr id="26" name="Connecteur droit avec flèche 25"/>
            <p:cNvCxnSpPr/>
            <p:nvPr/>
          </p:nvCxnSpPr>
          <p:spPr>
            <a:xfrm flipH="1" flipV="1">
              <a:off x="1031631" y="4460905"/>
              <a:ext cx="3394" cy="15480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re 57"/>
          <p:cNvSpPr txBox="1">
            <a:spLocks/>
          </p:cNvSpPr>
          <p:nvPr/>
        </p:nvSpPr>
        <p:spPr>
          <a:xfrm>
            <a:off x="60343" y="87253"/>
            <a:ext cx="8229600" cy="59363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1054" y="997523"/>
            <a:ext cx="9593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Phenotyping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variable = </a:t>
            </a:r>
            <a:r>
              <a:rPr kumimoji="0" lang="fr-FR" sz="20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Trait + Method + Unit/</a:t>
            </a:r>
            <a:r>
              <a:rPr kumimoji="0" lang="fr-FR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oogle Shape;1105;p51">
            <a:extLst>
              <a:ext uri="{FF2B5EF4-FFF2-40B4-BE49-F238E27FC236}">
                <a16:creationId xmlns:a16="http://schemas.microsoft.com/office/drawing/2014/main" id="{2FD4CF9A-1D7E-C04F-8B81-EF3AB21EFF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81" y="5335847"/>
            <a:ext cx="1791942" cy="75803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3B24F588-628E-F343-BB25-0046B6FF6E56}"/>
              </a:ext>
            </a:extLst>
          </p:cNvPr>
          <p:cNvSpPr txBox="1"/>
          <p:nvPr/>
        </p:nvSpPr>
        <p:spPr>
          <a:xfrm>
            <a:off x="181770" y="6052591"/>
            <a:ext cx="1166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 Cabrera</a:t>
            </a:r>
          </a:p>
        </p:txBody>
      </p:sp>
      <p:sp>
        <p:nvSpPr>
          <p:cNvPr id="30" name="Titre 29">
            <a:extLst>
              <a:ext uri="{FF2B5EF4-FFF2-40B4-BE49-F238E27FC236}">
                <a16:creationId xmlns:a16="http://schemas.microsoft.com/office/drawing/2014/main" id="{486D9A7F-D900-3C4B-8FE4-7F0C1F9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Controlled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Challenge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F50133A-0563-D44E-835B-E4382EDF0AC1}"/>
              </a:ext>
            </a:extLst>
          </p:cNvPr>
          <p:cNvSpPr txBox="1"/>
          <p:nvPr/>
        </p:nvSpPr>
        <p:spPr>
          <a:xfrm>
            <a:off x="3735054" y="3531978"/>
            <a:ext cx="5984202" cy="13849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need Species specific CV/Ontologies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Near infinite number of combination</a:t>
            </a:r>
          </a:p>
        </p:txBody>
      </p:sp>
    </p:spTree>
    <p:extLst>
      <p:ext uri="{BB962C8B-B14F-4D97-AF65-F5344CB8AC3E}">
        <p14:creationId xmlns:p14="http://schemas.microsoft.com/office/powerpoint/2010/main" val="385015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23B51B2-7E76-8747-AC5E-C0979D27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Semantic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35349AE-179E-DF4F-9719-83354DF6C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817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4474" y="0"/>
            <a:ext cx="8640104" cy="908720"/>
          </a:xfrm>
        </p:spPr>
        <p:txBody>
          <a:bodyPr>
            <a:normAutofit/>
          </a:bodyPr>
          <a:lstStyle/>
          <a:p>
            <a:r>
              <a:rPr lang="en-US" noProof="0" dirty="0"/>
              <a:t>Tree Variable example1</a:t>
            </a:r>
            <a:br>
              <a:rPr lang="en-US" noProof="0" dirty="0"/>
            </a:br>
            <a:r>
              <a:rPr lang="en-US" sz="1800" noProof="0" dirty="0">
                <a:hlinkClick r:id="rId2"/>
              </a:rPr>
              <a:t>https://urgi.versailles.inra.fr/ontologyportal#termIdentifier=CO_357:0000019</a:t>
            </a:r>
            <a:endParaRPr lang="en-US" sz="1800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016" y="4002597"/>
            <a:ext cx="3195681" cy="299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23"/>
          <a:stretch/>
        </p:blipFill>
        <p:spPr>
          <a:xfrm>
            <a:off x="3323343" y="829697"/>
            <a:ext cx="3223923" cy="3093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8658" y="2091369"/>
            <a:ext cx="3323342" cy="476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5AA3152-96B8-A345-820B-61C8C4043738}"/>
              </a:ext>
            </a:extLst>
          </p:cNvPr>
          <p:cNvSpPr txBox="1"/>
          <p:nvPr/>
        </p:nvSpPr>
        <p:spPr>
          <a:xfrm>
            <a:off x="316088" y="1682044"/>
            <a:ext cx="163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Trait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28357E1-3CA2-294B-8B8F-C2942E725996}"/>
              </a:ext>
            </a:extLst>
          </p:cNvPr>
          <p:cNvSpPr/>
          <p:nvPr/>
        </p:nvSpPr>
        <p:spPr>
          <a:xfrm>
            <a:off x="8868658" y="4617156"/>
            <a:ext cx="1392942" cy="259644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370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39616" y="0"/>
            <a:ext cx="8028384" cy="908720"/>
          </a:xfrm>
        </p:spPr>
        <p:txBody>
          <a:bodyPr/>
          <a:lstStyle/>
          <a:p>
            <a:r>
              <a:rPr lang="en-US" noProof="0" dirty="0"/>
              <a:t>BBCH scale, Woody Plant ontology example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Scale used to identify the phenological development stages of plants</a:t>
            </a:r>
          </a:p>
          <a:p>
            <a:pPr lvl="1"/>
            <a:r>
              <a:rPr lang="en-US" noProof="0" dirty="0"/>
              <a:t>Bud development</a:t>
            </a:r>
          </a:p>
          <a:p>
            <a:pPr lvl="1"/>
            <a:r>
              <a:rPr lang="en-US" noProof="0" dirty="0"/>
              <a:t>Leaf development</a:t>
            </a:r>
          </a:p>
          <a:p>
            <a:pPr lvl="1"/>
            <a:r>
              <a:rPr lang="en-US" noProof="0" dirty="0"/>
              <a:t>Stem development and elongation</a:t>
            </a:r>
          </a:p>
          <a:p>
            <a:pPr lvl="1"/>
            <a:r>
              <a:rPr lang="en-US" noProof="0" dirty="0"/>
              <a:t>Flowering</a:t>
            </a:r>
          </a:p>
          <a:p>
            <a:pPr lvl="1"/>
            <a:r>
              <a:rPr lang="en-US" noProof="0" dirty="0"/>
              <a:t>Fruit development</a:t>
            </a:r>
          </a:p>
          <a:p>
            <a:pPr lvl="1"/>
            <a:r>
              <a:rPr lang="en-US" noProof="0" dirty="0"/>
              <a:t>Senescence</a:t>
            </a:r>
          </a:p>
          <a:p>
            <a:r>
              <a:rPr lang="en-US" noProof="0" dirty="0"/>
              <a:t>Uses a decimal code system, which is divided into principal and secondary growth stages</a:t>
            </a:r>
          </a:p>
          <a:p>
            <a:endParaRPr lang="en-US" noProof="0" dirty="0"/>
          </a:p>
          <a:p>
            <a:r>
              <a:rPr lang="en-US" noProof="0" dirty="0"/>
              <a:t>Woody BBCH</a:t>
            </a:r>
          </a:p>
          <a:p>
            <a:pPr lvl="1"/>
            <a:r>
              <a:rPr lang="en-US" noProof="0" dirty="0"/>
              <a:t>Development of a BBCH scale for Forest Plants by the project </a:t>
            </a:r>
            <a:r>
              <a:rPr lang="en-US" noProof="0" dirty="0">
                <a:hlinkClick r:id="rId2"/>
              </a:rPr>
              <a:t>TEMPO</a:t>
            </a:r>
            <a:r>
              <a:rPr lang="en-US" noProof="0" dirty="0"/>
              <a:t> (French network of observatories dedicated to phenology for the entire living kingdom) =&gt; homogenize variables and facilitate data links</a:t>
            </a:r>
          </a:p>
          <a:p>
            <a:pPr lvl="1"/>
            <a:r>
              <a:rPr lang="en-US" noProof="0" dirty="0"/>
              <a:t>BBCH-scale available in the Woody Plant Ontology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2395200" y="64928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162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BBCH scale, Woody Plant ontology example</a:t>
            </a:r>
            <a:endParaRPr lang="en-US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2395200" y="64928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3264" y="1538791"/>
            <a:ext cx="2524834" cy="382845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9028" y="3989430"/>
            <a:ext cx="2665539" cy="11288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566" y="1395437"/>
            <a:ext cx="2635056" cy="403834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9028" y="1804486"/>
            <a:ext cx="2665539" cy="19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51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E23536A-8233-2349-99CF-84CEEA78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51" y="0"/>
            <a:ext cx="5004149" cy="4233681"/>
          </a:xfrm>
          <a:prstGeom prst="rect">
            <a:avLst/>
          </a:prstGeo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7226D89-44BD-2742-B8A8-C489599BB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Phenotyping Data relies on a complex lifecycle</a:t>
            </a:r>
          </a:p>
          <a:p>
            <a:r>
              <a:rPr lang="en-GB" dirty="0"/>
              <a:t>Both:</a:t>
            </a:r>
          </a:p>
          <a:p>
            <a:pPr lvl="1"/>
            <a:r>
              <a:rPr lang="en-GB" dirty="0"/>
              <a:t>Data acquisition </a:t>
            </a:r>
          </a:p>
          <a:p>
            <a:pPr lvl="1"/>
            <a:r>
              <a:rPr lang="en-GB" dirty="0"/>
              <a:t>Deriving and reducing data</a:t>
            </a:r>
          </a:p>
          <a:p>
            <a:pPr lvl="1"/>
            <a:r>
              <a:rPr lang="en-GB" dirty="0"/>
              <a:t>Linking different datasets</a:t>
            </a:r>
          </a:p>
          <a:p>
            <a:r>
              <a:rPr lang="en-GB" dirty="0"/>
              <a:t>All steps must be defined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data management plan </a:t>
            </a:r>
          </a:p>
          <a:p>
            <a:r>
              <a:rPr lang="en-GB" dirty="0"/>
              <a:t>Not all step of data must be shared</a:t>
            </a:r>
          </a:p>
          <a:p>
            <a:r>
              <a:rPr lang="en-GB" dirty="0"/>
              <a:t>Raw data should be shared</a:t>
            </a:r>
          </a:p>
          <a:p>
            <a:r>
              <a:rPr lang="en-GB" dirty="0"/>
              <a:t>Open science (policy): Publication and Findability are keys (Data tombs effect)</a:t>
            </a:r>
          </a:p>
          <a:p>
            <a:r>
              <a:rPr lang="en-GB" dirty="0"/>
              <a:t>Minimal description: </a:t>
            </a:r>
          </a:p>
          <a:p>
            <a:pPr lvl="1"/>
            <a:r>
              <a:rPr lang="en-GB" dirty="0"/>
              <a:t>Plant material</a:t>
            </a:r>
          </a:p>
          <a:p>
            <a:pPr lvl="1"/>
            <a:r>
              <a:rPr lang="en-GB" dirty="0"/>
              <a:t>Studies/experiments</a:t>
            </a:r>
          </a:p>
          <a:p>
            <a:pPr lvl="1"/>
            <a:r>
              <a:rPr lang="en-GB" dirty="0"/>
              <a:t>Variables</a:t>
            </a:r>
          </a:p>
          <a:p>
            <a:pPr lvl="1"/>
            <a:r>
              <a:rPr lang="en-GB" dirty="0"/>
              <a:t>Provenance</a:t>
            </a:r>
          </a:p>
          <a:p>
            <a:pPr marL="0" indent="0" algn="ctr">
              <a:buNone/>
            </a:pPr>
            <a:r>
              <a:rPr lang="en-GB" u="sng" dirty="0"/>
              <a:t>=&gt; Standardizing your data is good for you, good for others and getting easier!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FA2274-B855-DD48-BF70-258377A41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Home Message</a:t>
            </a:r>
          </a:p>
        </p:txBody>
      </p:sp>
    </p:spTree>
    <p:extLst>
      <p:ext uri="{BB962C8B-B14F-4D97-AF65-F5344CB8AC3E}">
        <p14:creationId xmlns:p14="http://schemas.microsoft.com/office/powerpoint/2010/main" val="359938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24;p41" descr="ttps://www6.inra.fr/var/internet6_national_anr_answer/storage/images/partners/mistea/33462-8-eng-GB/MIST">
            <a:extLst>
              <a:ext uri="{FF2B5EF4-FFF2-40B4-BE49-F238E27FC236}">
                <a16:creationId xmlns:a16="http://schemas.microsoft.com/office/drawing/2014/main" id="{D6CD8730-5C15-9841-A45A-D27B45EE53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3925" y="5789248"/>
            <a:ext cx="16986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427;p41">
            <a:extLst>
              <a:ext uri="{FF2B5EF4-FFF2-40B4-BE49-F238E27FC236}">
                <a16:creationId xmlns:a16="http://schemas.microsoft.com/office/drawing/2014/main" id="{E5D21F75-92CF-1946-97DD-A2599DD523E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2048" y="4666592"/>
            <a:ext cx="108267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429;p41" descr="http://www.cropontology.org/images/bioversity_LD.jpg">
            <a:extLst>
              <a:ext uri="{FF2B5EF4-FFF2-40B4-BE49-F238E27FC236}">
                <a16:creationId xmlns:a16="http://schemas.microsoft.com/office/drawing/2014/main" id="{062E91BA-1B3C-2041-A641-6AEE3CC6208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2158" y="5403795"/>
            <a:ext cx="952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CD87108A-19DF-EE4A-9889-2CA75744C90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4800" y="5260978"/>
            <a:ext cx="1619251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431;p41" descr="b43b7095-e452-482a-8969-fed9a50393a8_WUR_RGB_standard.png">
            <a:extLst>
              <a:ext uri="{FF2B5EF4-FFF2-40B4-BE49-F238E27FC236}">
                <a16:creationId xmlns:a16="http://schemas.microsoft.com/office/drawing/2014/main" id="{82514630-A10C-C541-9519-1E96FEC2FB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4093" y="4726366"/>
            <a:ext cx="2246312" cy="42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oogle Shape;432;p41" descr="IBET.png">
            <a:extLst>
              <a:ext uri="{FF2B5EF4-FFF2-40B4-BE49-F238E27FC236}">
                <a16:creationId xmlns:a16="http://schemas.microsoft.com/office/drawing/2014/main" id="{AAE7463D-2C64-9D49-A1D2-1881E916585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7" y="5590908"/>
            <a:ext cx="130651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433;p41" descr="logo-cirad.jpg">
            <a:extLst>
              <a:ext uri="{FF2B5EF4-FFF2-40B4-BE49-F238E27FC236}">
                <a16:creationId xmlns:a16="http://schemas.microsoft.com/office/drawing/2014/main" id="{B9127BDC-C4A3-7148-8D3B-6AC84A7D01E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4134" y="5556758"/>
            <a:ext cx="18002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oogle Shape;434;p41" descr="Logo.png">
            <a:extLst>
              <a:ext uri="{FF2B5EF4-FFF2-40B4-BE49-F238E27FC236}">
                <a16:creationId xmlns:a16="http://schemas.microsoft.com/office/drawing/2014/main" id="{044542FA-D8D6-C14E-A186-FD078E6193E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7277" y="5137154"/>
            <a:ext cx="9175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oogle Shape;435;p41" descr="EMBL_EBI-logo.png">
            <a:extLst>
              <a:ext uri="{FF2B5EF4-FFF2-40B4-BE49-F238E27FC236}">
                <a16:creationId xmlns:a16="http://schemas.microsoft.com/office/drawing/2014/main" id="{8C73A216-619E-354B-9484-BCDF476757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787" y="5548981"/>
            <a:ext cx="1611312" cy="50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oogle Shape;436;p41" descr="1200px-Earlham_Institute_logo.png">
            <a:extLst>
              <a:ext uri="{FF2B5EF4-FFF2-40B4-BE49-F238E27FC236}">
                <a16:creationId xmlns:a16="http://schemas.microsoft.com/office/drawing/2014/main" id="{CEB87B3D-B6EE-5B4B-A7DC-6F57A5BF0FC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4920" y="6351964"/>
            <a:ext cx="1123951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oogle Shape;437;p41" descr="r1591_9_logo_nib-2.jpg">
            <a:extLst>
              <a:ext uri="{FF2B5EF4-FFF2-40B4-BE49-F238E27FC236}">
                <a16:creationId xmlns:a16="http://schemas.microsoft.com/office/drawing/2014/main" id="{CC704618-B311-DC4C-9CB4-968D59135EA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868" y="5121279"/>
            <a:ext cx="121602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oogle Shape;439;p41">
            <a:extLst>
              <a:ext uri="{FF2B5EF4-FFF2-40B4-BE49-F238E27FC236}">
                <a16:creationId xmlns:a16="http://schemas.microsoft.com/office/drawing/2014/main" id="{2531D6E3-9C25-E845-9C69-9786E78339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9496" y="4584792"/>
            <a:ext cx="88106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oogle Shape;442;p41" descr="ttp://pages.igc.gulbenkian.pt/pgcd/files/site_img/Logo_igc.png">
            <a:extLst>
              <a:ext uri="{FF2B5EF4-FFF2-40B4-BE49-F238E27FC236}">
                <a16:creationId xmlns:a16="http://schemas.microsoft.com/office/drawing/2014/main" id="{F917BD64-8111-E041-910F-088C6A6A616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981" y="6173554"/>
            <a:ext cx="1571625" cy="64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oogle Shape;443;p41">
            <a:extLst>
              <a:ext uri="{FF2B5EF4-FFF2-40B4-BE49-F238E27FC236}">
                <a16:creationId xmlns:a16="http://schemas.microsoft.com/office/drawing/2014/main" id="{BEEFA5AC-6A25-D147-9FEE-9F0C9254D6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975" y="6088381"/>
            <a:ext cx="6635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oogle Shape;444;p41">
            <a:extLst>
              <a:ext uri="{FF2B5EF4-FFF2-40B4-BE49-F238E27FC236}">
                <a16:creationId xmlns:a16="http://schemas.microsoft.com/office/drawing/2014/main" id="{AB1B1833-6E70-FA49-9638-27E5C9A442B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6405" y="4666592"/>
            <a:ext cx="1481139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oogle Shape;446;p41">
            <a:extLst>
              <a:ext uri="{FF2B5EF4-FFF2-40B4-BE49-F238E27FC236}">
                <a16:creationId xmlns:a16="http://schemas.microsoft.com/office/drawing/2014/main" id="{D3C63C5A-7EF9-5D4A-939A-6021544B4CE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4998" y="6073939"/>
            <a:ext cx="1057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oogle Shape;447;p41" descr="link to homepage">
            <a:extLst>
              <a:ext uri="{FF2B5EF4-FFF2-40B4-BE49-F238E27FC236}">
                <a16:creationId xmlns:a16="http://schemas.microsoft.com/office/drawing/2014/main" id="{AF941B41-134B-7044-8BB9-152F5ECE010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4042" y="6029863"/>
            <a:ext cx="1408113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C93001A6-55FA-5A4D-A190-EA9C7C1C7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4830" y="5389688"/>
            <a:ext cx="1763534" cy="25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CB78A14-0EEA-DD48-9EB7-CEF1E1C0468B}"/>
              </a:ext>
            </a:extLst>
          </p:cNvPr>
          <p:cNvSpPr txBox="1"/>
          <p:nvPr/>
        </p:nvSpPr>
        <p:spPr>
          <a:xfrm>
            <a:off x="-3578" y="843596"/>
            <a:ext cx="4331253" cy="14157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b="1" u="sng" dirty="0"/>
              <a:t>Elixir Plant </a:t>
            </a:r>
            <a:r>
              <a:rPr lang="fr-FR" sz="1600" b="1" u="sng" dirty="0" err="1"/>
              <a:t>community</a:t>
            </a:r>
            <a:r>
              <a:rPr lang="fr-FR" sz="1600" b="1" u="sng" dirty="0"/>
              <a:t> &amp; </a:t>
            </a:r>
            <a:r>
              <a:rPr lang="fr-FR" sz="1600" b="1" u="sng" dirty="0" err="1"/>
              <a:t>platforms</a:t>
            </a:r>
            <a:endParaRPr lang="fr-FR" sz="1600" b="1" u="sng" dirty="0"/>
          </a:p>
          <a:p>
            <a:r>
              <a:rPr lang="fr-FR" sz="1400" dirty="0" err="1"/>
              <a:t>Beier</a:t>
            </a:r>
            <a:r>
              <a:rPr lang="fr-FR" sz="1400" dirty="0"/>
              <a:t> S., Gruden C., Pommier C., Coppens F, </a:t>
            </a:r>
            <a:r>
              <a:rPr lang="fr-FR" sz="1400" dirty="0" err="1"/>
              <a:t>Scholz</a:t>
            </a:r>
            <a:r>
              <a:rPr lang="fr-FR" sz="1400" dirty="0"/>
              <a:t> U., Lange M., Contreras B., Adam </a:t>
            </a:r>
            <a:r>
              <a:rPr lang="fr-FR" sz="1400" dirty="0" err="1"/>
              <a:t>Blondon</a:t>
            </a:r>
            <a:r>
              <a:rPr lang="fr-FR" sz="1400" dirty="0"/>
              <a:t> AF, Faria D, Chavez I, Miguel C, </a:t>
            </a:r>
            <a:r>
              <a:rPr lang="fr-FR" sz="1400" dirty="0" err="1"/>
              <a:t>Droedsbek</a:t>
            </a:r>
            <a:r>
              <a:rPr lang="fr-FR" sz="1400" dirty="0"/>
              <a:t> B, </a:t>
            </a:r>
            <a:r>
              <a:rPr lang="fr-FR" sz="1400" dirty="0" err="1"/>
              <a:t>Finkers</a:t>
            </a:r>
            <a:r>
              <a:rPr lang="fr-FR" sz="1400" dirty="0"/>
              <a:t> R, </a:t>
            </a:r>
            <a:r>
              <a:rPr lang="fr-FR" sz="1400" dirty="0" err="1"/>
              <a:t>Papoutsoglou</a:t>
            </a:r>
            <a:r>
              <a:rPr lang="fr-FR" sz="1400" dirty="0"/>
              <a:t> E, </a:t>
            </a:r>
            <a:r>
              <a:rPr lang="fr-FR" sz="1400" dirty="0" err="1"/>
              <a:t>Olster</a:t>
            </a:r>
            <a:r>
              <a:rPr lang="fr-FR" sz="1400" dirty="0"/>
              <a:t> R, </a:t>
            </a:r>
            <a:r>
              <a:rPr lang="fr-FR" sz="1400" dirty="0" err="1"/>
              <a:t>Ramsak</a:t>
            </a:r>
            <a:r>
              <a:rPr lang="fr-FR" sz="1400" dirty="0"/>
              <a:t> Z, …</a:t>
            </a:r>
          </a:p>
          <a:p>
            <a:endParaRPr lang="fr-FR" sz="1400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C81625FB-A03F-D549-BA2F-9C78501C78E7}"/>
              </a:ext>
            </a:extLst>
          </p:cNvPr>
          <p:cNvSpPr txBox="1">
            <a:spLocks/>
          </p:cNvSpPr>
          <p:nvPr/>
        </p:nvSpPr>
        <p:spPr>
          <a:xfrm>
            <a:off x="7863411" y="893581"/>
            <a:ext cx="4188451" cy="115828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AGENT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N. Stein (IPK,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P. Kersey (RBGK), M.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Alaux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(INRAE), S. Weise (IPK), C.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Pommier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(INRAE), M. Lange (IPK), R.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Finkers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(WUR),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Destin (INRAE)</a:t>
            </a:r>
          </a:p>
        </p:txBody>
      </p:sp>
      <p:pic>
        <p:nvPicPr>
          <p:cNvPr id="32" name="Google Shape;259;p27">
            <a:extLst>
              <a:ext uri="{FF2B5EF4-FFF2-40B4-BE49-F238E27FC236}">
                <a16:creationId xmlns:a16="http://schemas.microsoft.com/office/drawing/2014/main" id="{1D8D462C-1980-DB4A-81A0-0F4349FC7B38}"/>
              </a:ext>
            </a:extLst>
          </p:cNvPr>
          <p:cNvPicPr preferRelativeResize="0"/>
          <p:nvPr/>
        </p:nvPicPr>
        <p:blipFill>
          <a:blip r:embed="rId2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5368" y="833529"/>
            <a:ext cx="1181767" cy="38220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01041D6-4672-EB47-B5F6-7E1BDBC12007}"/>
              </a:ext>
            </a:extLst>
          </p:cNvPr>
          <p:cNvSpPr txBox="1"/>
          <p:nvPr/>
        </p:nvSpPr>
        <p:spPr>
          <a:xfrm>
            <a:off x="4102430" y="2150873"/>
            <a:ext cx="5100213" cy="1723549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/>
              <a:t>MIAPPE </a:t>
            </a:r>
            <a:r>
              <a:rPr lang="fr-FR" b="1" u="sng" dirty="0" err="1"/>
              <a:t>community</a:t>
            </a:r>
            <a:endParaRPr lang="fr-FR" b="1" u="sng" dirty="0"/>
          </a:p>
          <a:p>
            <a:r>
              <a:rPr lang="fr-FR" sz="1400" dirty="0"/>
              <a:t>ELIXIR Plant </a:t>
            </a:r>
            <a:r>
              <a:rPr lang="fr-FR" sz="1400" dirty="0" err="1"/>
              <a:t>Community</a:t>
            </a:r>
            <a:r>
              <a:rPr lang="fr-FR" sz="1400" dirty="0"/>
              <a:t>,</a:t>
            </a:r>
          </a:p>
          <a:p>
            <a:r>
              <a:rPr lang="fr-FR" sz="1400" dirty="0" err="1"/>
              <a:t>Krajewsky</a:t>
            </a:r>
            <a:r>
              <a:rPr lang="fr-FR" sz="1400" dirty="0"/>
              <a:t> P, </a:t>
            </a:r>
            <a:r>
              <a:rPr lang="fr-FR" sz="1400" dirty="0" err="1"/>
              <a:t>Cwiek</a:t>
            </a:r>
            <a:r>
              <a:rPr lang="fr-FR" sz="1400" dirty="0"/>
              <a:t> H, Tardieu F, </a:t>
            </a:r>
            <a:r>
              <a:rPr lang="fr-FR" sz="1400" dirty="0" err="1"/>
              <a:t>Usadel</a:t>
            </a:r>
            <a:r>
              <a:rPr lang="fr-FR" sz="1400" dirty="0"/>
              <a:t> B, </a:t>
            </a:r>
            <a:r>
              <a:rPr lang="fr-FR" sz="1400" dirty="0" err="1"/>
              <a:t>Arend</a:t>
            </a:r>
            <a:r>
              <a:rPr lang="fr-FR" sz="1400" dirty="0"/>
              <a:t> D, Arnaud E, Junker A, King G, Laporte MA, </a:t>
            </a:r>
            <a:r>
              <a:rPr lang="fr-FR" sz="1400" dirty="0" err="1"/>
              <a:t>Poorter</a:t>
            </a:r>
            <a:r>
              <a:rPr lang="fr-FR" sz="1400" dirty="0"/>
              <a:t> H, </a:t>
            </a:r>
            <a:r>
              <a:rPr lang="fr-FR" sz="1400" dirty="0" err="1"/>
              <a:t>Reif</a:t>
            </a:r>
            <a:r>
              <a:rPr lang="fr-FR" sz="1400" dirty="0"/>
              <a:t> J, Rocca-Serra P, </a:t>
            </a:r>
            <a:r>
              <a:rPr lang="fr-FR" sz="1400" dirty="0" err="1"/>
              <a:t>Sansone</a:t>
            </a:r>
            <a:r>
              <a:rPr lang="fr-FR" sz="1400" dirty="0"/>
              <a:t> SA,  </a:t>
            </a:r>
            <a:r>
              <a:rPr lang="fr-FR" sz="1400" dirty="0" err="1"/>
              <a:t>Kersey</a:t>
            </a:r>
            <a:r>
              <a:rPr lang="fr-FR" sz="1400" dirty="0"/>
              <a:t> P, </a:t>
            </a:r>
          </a:p>
          <a:p>
            <a:r>
              <a:rPr lang="fr-FR" sz="1400" dirty="0"/>
              <a:t>And </a:t>
            </a:r>
            <a:r>
              <a:rPr lang="fr-FR" sz="1400" dirty="0" err="1"/>
              <a:t>many</a:t>
            </a:r>
            <a:r>
              <a:rPr lang="fr-FR" sz="1400" dirty="0"/>
              <a:t> more!</a:t>
            </a:r>
          </a:p>
          <a:p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AAC2B46-A388-9849-8092-AA10D40A15D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462" y="777907"/>
            <a:ext cx="661328" cy="565646"/>
          </a:xfrm>
          <a:prstGeom prst="rect">
            <a:avLst/>
          </a:prstGeom>
        </p:spPr>
      </p:pic>
      <p:pic>
        <p:nvPicPr>
          <p:cNvPr id="30" name="Google Shape;201;p23">
            <a:extLst>
              <a:ext uri="{FF2B5EF4-FFF2-40B4-BE49-F238E27FC236}">
                <a16:creationId xmlns:a16="http://schemas.microsoft.com/office/drawing/2014/main" id="{3A666591-DDEF-F445-8B00-6AB923DE28AC}"/>
              </a:ext>
            </a:extLst>
          </p:cNvPr>
          <p:cNvPicPr preferRelativeResize="0"/>
          <p:nvPr/>
        </p:nvPicPr>
        <p:blipFill>
          <a:blip r:embed="rId2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502" y="2146672"/>
            <a:ext cx="1412653" cy="36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 descr="elixir_1_RZ_mac.eps">
            <a:extLst>
              <a:ext uri="{FF2B5EF4-FFF2-40B4-BE49-F238E27FC236}">
                <a16:creationId xmlns:a16="http://schemas.microsoft.com/office/drawing/2014/main" id="{C8C74919-0F50-CC47-9D14-0F3A99039E54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19" y="339459"/>
            <a:ext cx="997435" cy="71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CEE0D5-565F-AE4C-9791-98D670937AB0}"/>
              </a:ext>
            </a:extLst>
          </p:cNvPr>
          <p:cNvSpPr/>
          <p:nvPr/>
        </p:nvSpPr>
        <p:spPr>
          <a:xfrm>
            <a:off x="16211" y="2397121"/>
            <a:ext cx="3515947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u="sng" dirty="0" err="1"/>
              <a:t>Crop</a:t>
            </a:r>
            <a:r>
              <a:rPr lang="fr-FR" b="1" u="sng" dirty="0"/>
              <a:t> </a:t>
            </a:r>
            <a:r>
              <a:rPr lang="fr-FR" b="1" u="sng" dirty="0" err="1"/>
              <a:t>Ontology</a:t>
            </a:r>
            <a:endParaRPr lang="fr-FR" b="1" u="sng" dirty="0"/>
          </a:p>
          <a:p>
            <a:r>
              <a:rPr lang="fr-FR" sz="1400" dirty="0"/>
              <a:t>Arnaud E, Laporte MA, …</a:t>
            </a:r>
          </a:p>
        </p:txBody>
      </p:sp>
      <p:pic>
        <p:nvPicPr>
          <p:cNvPr id="34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207955BE-1DEF-B44D-BE95-2E86D094BF7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2775" y="2294316"/>
            <a:ext cx="1619251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30F994B-B207-5F4D-8F70-9E05BC8CBAF6}"/>
              </a:ext>
            </a:extLst>
          </p:cNvPr>
          <p:cNvSpPr txBox="1"/>
          <p:nvPr/>
        </p:nvSpPr>
        <p:spPr>
          <a:xfrm>
            <a:off x="56374" y="3415587"/>
            <a:ext cx="3928270" cy="129266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/>
              <a:t>Emphasis</a:t>
            </a:r>
          </a:p>
          <a:p>
            <a:r>
              <a:rPr lang="fr-FR" sz="1400" dirty="0"/>
              <a:t>Tardieu F, </a:t>
            </a:r>
            <a:r>
              <a:rPr lang="fr-FR" sz="1400" dirty="0" err="1"/>
              <a:t>Usadel</a:t>
            </a:r>
            <a:r>
              <a:rPr lang="fr-FR" sz="1400" dirty="0"/>
              <a:t> B, </a:t>
            </a:r>
            <a:r>
              <a:rPr lang="fr-FR" sz="1400" dirty="0" err="1"/>
              <a:t>Arend</a:t>
            </a:r>
            <a:r>
              <a:rPr lang="fr-FR" sz="1400" dirty="0"/>
              <a:t> D, Junker A, </a:t>
            </a:r>
            <a:r>
              <a:rPr lang="fr-FR" sz="1400" dirty="0" err="1"/>
              <a:t>Poorter</a:t>
            </a:r>
            <a:r>
              <a:rPr lang="fr-FR" sz="1400" dirty="0"/>
              <a:t> H, Neveu P, </a:t>
            </a:r>
            <a:r>
              <a:rPr lang="fr-FR" sz="1400" dirty="0" err="1"/>
              <a:t>Pierushka</a:t>
            </a:r>
            <a:r>
              <a:rPr lang="fr-FR" sz="1400" dirty="0"/>
              <a:t> R, </a:t>
            </a:r>
            <a:r>
              <a:rPr lang="fr-FR" sz="1400" dirty="0" err="1"/>
              <a:t>Shur</a:t>
            </a:r>
            <a:r>
              <a:rPr lang="fr-FR" sz="1400" dirty="0"/>
              <a:t> U… </a:t>
            </a:r>
          </a:p>
          <a:p>
            <a:r>
              <a:rPr lang="fr-FR" sz="1400" dirty="0"/>
              <a:t>And </a:t>
            </a:r>
            <a:r>
              <a:rPr lang="fr-FR" sz="1400" dirty="0" err="1"/>
              <a:t>many</a:t>
            </a:r>
            <a:r>
              <a:rPr lang="fr-FR" sz="1400" dirty="0"/>
              <a:t> more!</a:t>
            </a:r>
          </a:p>
          <a:p>
            <a:endParaRPr lang="fr-FR" dirty="0"/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E46D299E-7F22-CE4D-AB75-52C2A8D6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1573" y="3152644"/>
            <a:ext cx="1873859" cy="26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45F6EDCA-C969-8444-9003-ADF32EF7E674}"/>
              </a:ext>
            </a:extLst>
          </p:cNvPr>
          <p:cNvSpPr txBox="1"/>
          <p:nvPr/>
        </p:nvSpPr>
        <p:spPr>
          <a:xfrm>
            <a:off x="9690099" y="2580136"/>
            <a:ext cx="2450801" cy="12926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u="sng" dirty="0" err="1"/>
              <a:t>Breeding</a:t>
            </a:r>
            <a:r>
              <a:rPr lang="fr-FR" b="1" u="sng" dirty="0"/>
              <a:t> API</a:t>
            </a:r>
          </a:p>
          <a:p>
            <a:r>
              <a:rPr lang="fr-FR" sz="1400" dirty="0" err="1"/>
              <a:t>Selby</a:t>
            </a:r>
            <a:r>
              <a:rPr lang="fr-FR" sz="1400" dirty="0"/>
              <a:t> P, Mueller L, Robbins K, </a:t>
            </a:r>
            <a:r>
              <a:rPr lang="fr-FR" sz="1400" dirty="0" err="1"/>
              <a:t>Backlund</a:t>
            </a:r>
            <a:r>
              <a:rPr lang="fr-FR" sz="1400" dirty="0"/>
              <a:t> JE, … , </a:t>
            </a:r>
          </a:p>
          <a:p>
            <a:r>
              <a:rPr lang="fr-FR" sz="1400" dirty="0"/>
              <a:t>And </a:t>
            </a:r>
            <a:r>
              <a:rPr lang="fr-FR" sz="1400" dirty="0" err="1"/>
              <a:t>many</a:t>
            </a:r>
            <a:r>
              <a:rPr lang="fr-FR" sz="1400" dirty="0"/>
              <a:t> more!</a:t>
            </a:r>
          </a:p>
          <a:p>
            <a:endParaRPr lang="fr-FR" dirty="0"/>
          </a:p>
        </p:txBody>
      </p:sp>
      <p:pic>
        <p:nvPicPr>
          <p:cNvPr id="18" name="Google Shape;441;p41" descr="brapi_logo.png">
            <a:extLst>
              <a:ext uri="{FF2B5EF4-FFF2-40B4-BE49-F238E27FC236}">
                <a16:creationId xmlns:a16="http://schemas.microsoft.com/office/drawing/2014/main" id="{553A730D-6399-5D4D-9CC0-6FA97479862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7646" y="2403121"/>
            <a:ext cx="1294215" cy="19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E6624154-4FDC-904C-A2CE-893DDE3C16F5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0584" y="4868619"/>
            <a:ext cx="661328" cy="565646"/>
          </a:xfrm>
          <a:prstGeom prst="rect">
            <a:avLst/>
          </a:prstGeom>
        </p:spPr>
      </p:pic>
      <p:pic>
        <p:nvPicPr>
          <p:cNvPr id="39" name="Picture 4" descr="elixir_1_RZ_mac.eps">
            <a:extLst>
              <a:ext uri="{FF2B5EF4-FFF2-40B4-BE49-F238E27FC236}">
                <a16:creationId xmlns:a16="http://schemas.microsoft.com/office/drawing/2014/main" id="{5B9A796D-B442-5F49-B6A3-FE0D10714869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5208" y="4234233"/>
            <a:ext cx="997435" cy="71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oogle Shape;441;p41" descr="brapi_logo.png">
            <a:extLst>
              <a:ext uri="{FF2B5EF4-FFF2-40B4-BE49-F238E27FC236}">
                <a16:creationId xmlns:a16="http://schemas.microsoft.com/office/drawing/2014/main" id="{4AF78234-EEEC-4E45-AE39-D184E550371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4425" y="3979167"/>
            <a:ext cx="1742129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09C9C3FF-CA8F-2D8D-E9CF-591AD8D8200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786" y="3954473"/>
            <a:ext cx="2286000" cy="897255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5B9A085A-3D55-AA3F-EF06-D31388643FF8}"/>
              </a:ext>
            </a:extLst>
          </p:cNvPr>
          <p:cNvSpPr txBox="1"/>
          <p:nvPr/>
        </p:nvSpPr>
        <p:spPr>
          <a:xfrm>
            <a:off x="3244723" y="8419"/>
            <a:ext cx="5150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i="1" u="sng" dirty="0">
                <a:latin typeface="Corbel" panose="020B0503020204020204" pitchFamily="34" charset="0"/>
                <a:cs typeface="Adelle Sans Devanagari Extrabold" panose="02000503000000020004" pitchFamily="2" charset="-78"/>
              </a:rPr>
              <a:t>Acknowledgments</a:t>
            </a:r>
            <a:endParaRPr lang="en-GB" sz="4800" b="1" i="1" u="sng" dirty="0">
              <a:latin typeface="Corbel" panose="020B0503020204020204" pitchFamily="34" charset="0"/>
              <a:cs typeface="Adelle Sans Devanagari Extrabol" panose="02000503000000020004" pitchFamily="2" charset="-7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04BF84E-87D9-44F4-AA24-825D16CC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56DDC33-2354-4D22-98C7-F34728EA7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32A8EF85-D2F2-4819-AF85-EDC47BAF506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98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43021B2-4841-F743-997F-BFB8E074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Semantic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E81BE9C-779A-CF46-900E-41FC76629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err="1"/>
              <a:t>Define</a:t>
            </a:r>
            <a:r>
              <a:rPr lang="fr-FR" dirty="0"/>
              <a:t> concepts: plant, </a:t>
            </a:r>
            <a:r>
              <a:rPr lang="fr-FR" dirty="0" err="1"/>
              <a:t>micro_plot</a:t>
            </a:r>
            <a:r>
              <a:rPr lang="fr-FR" dirty="0"/>
              <a:t>, </a:t>
            </a:r>
            <a:r>
              <a:rPr lang="fr-FR" dirty="0" err="1"/>
              <a:t>phenotype</a:t>
            </a:r>
            <a:r>
              <a:rPr lang="fr-FR" dirty="0"/>
              <a:t>, </a:t>
            </a:r>
            <a:r>
              <a:rPr lang="fr-FR" dirty="0" err="1"/>
              <a:t>experiment</a:t>
            </a:r>
            <a:r>
              <a:rPr lang="fr-FR" dirty="0"/>
              <a:t>, </a:t>
            </a:r>
            <a:r>
              <a:rPr lang="fr-FR" dirty="0" err="1"/>
              <a:t>event</a:t>
            </a:r>
            <a:endParaRPr lang="fr-FR" dirty="0"/>
          </a:p>
          <a:p>
            <a:r>
              <a:rPr lang="fr-FR" dirty="0" err="1"/>
              <a:t>Define</a:t>
            </a:r>
            <a:r>
              <a:rPr lang="fr-FR" dirty="0"/>
              <a:t> Relations: </a:t>
            </a:r>
            <a:r>
              <a:rPr lang="fr-FR" dirty="0" err="1"/>
              <a:t>micro_plot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plant </a:t>
            </a:r>
          </a:p>
          <a:p>
            <a:r>
              <a:rPr lang="fr-FR" dirty="0"/>
              <a:t>Common </a:t>
            </a:r>
            <a:r>
              <a:rPr lang="fr-FR" dirty="0" err="1"/>
              <a:t>Vocabularies</a:t>
            </a:r>
            <a:r>
              <a:rPr lang="fr-FR" dirty="0"/>
              <a:t> and ontologies</a:t>
            </a:r>
          </a:p>
          <a:p>
            <a:pPr lvl="1"/>
            <a:r>
              <a:rPr lang="fr-FR" dirty="0" err="1"/>
              <a:t>Agrovoc</a:t>
            </a:r>
            <a:r>
              <a:rPr lang="fr-FR" dirty="0"/>
              <a:t>, Plant </a:t>
            </a:r>
            <a:r>
              <a:rPr lang="fr-FR" dirty="0" err="1"/>
              <a:t>Ontology</a:t>
            </a:r>
            <a:r>
              <a:rPr lang="fr-FR" dirty="0"/>
              <a:t>,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Ontology</a:t>
            </a:r>
            <a:r>
              <a:rPr lang="fr-FR" dirty="0"/>
              <a:t>,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Ontology</a:t>
            </a:r>
            <a:r>
              <a:rPr lang="fr-FR" dirty="0"/>
              <a:t>, 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098C20-54B7-E444-A2B7-A5E7F196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53AA4A5-CC9F-C343-BDD4-CF33A560DC93}"/>
              </a:ext>
            </a:extLst>
          </p:cNvPr>
          <p:cNvSpPr/>
          <p:nvPr/>
        </p:nvSpPr>
        <p:spPr>
          <a:xfrm>
            <a:off x="2546465" y="3039060"/>
            <a:ext cx="940207" cy="28639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Study</a:t>
            </a:r>
            <a:endParaRPr lang="fr-FR" sz="16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4AFEE6C-77AD-0141-A2B6-51B4D155EEC9}"/>
              </a:ext>
            </a:extLst>
          </p:cNvPr>
          <p:cNvSpPr/>
          <p:nvPr/>
        </p:nvSpPr>
        <p:spPr>
          <a:xfrm>
            <a:off x="2114010" y="3691567"/>
            <a:ext cx="1805116" cy="53974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Observation Unit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849687C-8131-714C-AB63-990D1E44DABE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3016568" y="3325451"/>
            <a:ext cx="0" cy="36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F3CE85D6-199D-234F-B6F2-EE53798310F2}"/>
              </a:ext>
            </a:extLst>
          </p:cNvPr>
          <p:cNvSpPr/>
          <p:nvPr/>
        </p:nvSpPr>
        <p:spPr>
          <a:xfrm>
            <a:off x="2266586" y="4612263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Measure</a:t>
            </a:r>
            <a:endParaRPr lang="fr-FR" sz="16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CC90749-959B-0D4F-979D-641CD0AE8ABA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 flipH="1">
            <a:off x="3005320" y="4231308"/>
            <a:ext cx="11248" cy="38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A48C7692-9B78-B841-A3D1-E7478A033A09}"/>
              </a:ext>
            </a:extLst>
          </p:cNvPr>
          <p:cNvSpPr/>
          <p:nvPr/>
        </p:nvSpPr>
        <p:spPr>
          <a:xfrm>
            <a:off x="1703513" y="5117707"/>
            <a:ext cx="1045181" cy="29983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Value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5126592-682A-D844-AC3D-16A93739D381}"/>
              </a:ext>
            </a:extLst>
          </p:cNvPr>
          <p:cNvSpPr/>
          <p:nvPr/>
        </p:nvSpPr>
        <p:spPr>
          <a:xfrm>
            <a:off x="2310510" y="5528879"/>
            <a:ext cx="1412116" cy="29983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Ontology</a:t>
            </a:r>
            <a:endParaRPr lang="fr-FR" sz="16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90EC1E7-884F-9C41-A710-8EB72B2F7368}"/>
              </a:ext>
            </a:extLst>
          </p:cNvPr>
          <p:cNvSpPr/>
          <p:nvPr/>
        </p:nvSpPr>
        <p:spPr>
          <a:xfrm>
            <a:off x="3289323" y="5105215"/>
            <a:ext cx="1029052" cy="29983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Time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55C7A25-133F-DB4F-9549-A26BCA2D7432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3005320" y="4895536"/>
            <a:ext cx="11248" cy="633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BADB75F-02EC-C54A-A4A3-91A949481AF8}"/>
              </a:ext>
            </a:extLst>
          </p:cNvPr>
          <p:cNvCxnSpPr>
            <a:cxnSpLocks/>
            <a:stCxn id="13" idx="7"/>
            <a:endCxn id="11" idx="4"/>
          </p:cNvCxnSpPr>
          <p:nvPr/>
        </p:nvCxnSpPr>
        <p:spPr>
          <a:xfrm flipV="1">
            <a:off x="2595630" y="4895536"/>
            <a:ext cx="409690" cy="266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B4E2921-02F2-2748-AC64-A5EE4E761678}"/>
              </a:ext>
            </a:extLst>
          </p:cNvPr>
          <p:cNvCxnSpPr>
            <a:cxnSpLocks/>
            <a:stCxn id="11" idx="4"/>
            <a:endCxn id="15" idx="1"/>
          </p:cNvCxnSpPr>
          <p:nvPr/>
        </p:nvCxnSpPr>
        <p:spPr>
          <a:xfrm>
            <a:off x="3005320" y="4895536"/>
            <a:ext cx="434704" cy="253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7CDDB19-BC89-A049-9F9E-A75D8D450F2D}"/>
              </a:ext>
            </a:extLst>
          </p:cNvPr>
          <p:cNvSpPr/>
          <p:nvPr/>
        </p:nvSpPr>
        <p:spPr>
          <a:xfrm>
            <a:off x="4146816" y="4128156"/>
            <a:ext cx="1589145" cy="316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Treatment</a:t>
            </a:r>
            <a:endParaRPr lang="fr-FR" sz="160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872749C-6BB6-E549-9D5F-67E44442D2BC}"/>
              </a:ext>
            </a:extLst>
          </p:cNvPr>
          <p:cNvSpPr/>
          <p:nvPr/>
        </p:nvSpPr>
        <p:spPr>
          <a:xfrm>
            <a:off x="4174797" y="3681349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Factor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701B773-99C5-C140-9E79-E837013E9CF5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3919127" y="3961437"/>
            <a:ext cx="227689" cy="32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E6D363E-8787-504B-8568-4CED6199F7E2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 flipV="1">
            <a:off x="3919127" y="3822985"/>
            <a:ext cx="255671" cy="13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Shape 19">
            <a:extLst>
              <a:ext uri="{FF2B5EF4-FFF2-40B4-BE49-F238E27FC236}">
                <a16:creationId xmlns:a16="http://schemas.microsoft.com/office/drawing/2014/main" id="{3960B5D8-DD81-ED4A-8FCD-201020EB30AA}"/>
              </a:ext>
            </a:extLst>
          </p:cNvPr>
          <p:cNvSpPr txBox="1"/>
          <p:nvPr/>
        </p:nvSpPr>
        <p:spPr>
          <a:xfrm>
            <a:off x="8128691" y="4955638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20">
            <a:extLst>
              <a:ext uri="{FF2B5EF4-FFF2-40B4-BE49-F238E27FC236}">
                <a16:creationId xmlns:a16="http://schemas.microsoft.com/office/drawing/2014/main" id="{C884436D-6FE8-DC40-9FDA-34F26CC8ACC1}"/>
              </a:ext>
            </a:extLst>
          </p:cNvPr>
          <p:cNvSpPr txBox="1"/>
          <p:nvPr/>
        </p:nvSpPr>
        <p:spPr>
          <a:xfrm>
            <a:off x="7486844" y="4552988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6">
            <a:extLst>
              <a:ext uri="{FF2B5EF4-FFF2-40B4-BE49-F238E27FC236}">
                <a16:creationId xmlns:a16="http://schemas.microsoft.com/office/drawing/2014/main" id="{252EDDF8-7C8A-F04D-84C8-1543BFCDEBF9}"/>
              </a:ext>
            </a:extLst>
          </p:cNvPr>
          <p:cNvSpPr txBox="1"/>
          <p:nvPr/>
        </p:nvSpPr>
        <p:spPr>
          <a:xfrm>
            <a:off x="7490857" y="3690028"/>
            <a:ext cx="1537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hasGenotype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TextShape 30">
            <a:extLst>
              <a:ext uri="{FF2B5EF4-FFF2-40B4-BE49-F238E27FC236}">
                <a16:creationId xmlns:a16="http://schemas.microsoft.com/office/drawing/2014/main" id="{0ADA024C-FD34-AF43-8901-C22358EFEAC5}"/>
              </a:ext>
            </a:extLst>
          </p:cNvPr>
          <p:cNvSpPr txBox="1"/>
          <p:nvPr/>
        </p:nvSpPr>
        <p:spPr>
          <a:xfrm>
            <a:off x="9388691" y="4539002"/>
            <a:ext cx="1154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is-applied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9A1476B-6A14-1643-A931-AB3D5D7EAC2E}"/>
              </a:ext>
            </a:extLst>
          </p:cNvPr>
          <p:cNvSpPr/>
          <p:nvPr/>
        </p:nvSpPr>
        <p:spPr>
          <a:xfrm>
            <a:off x="6781989" y="4231308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Plant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C88AF15-2732-E74B-A599-6CFF5556BBEF}"/>
              </a:ext>
            </a:extLst>
          </p:cNvPr>
          <p:cNvSpPr/>
          <p:nvPr/>
        </p:nvSpPr>
        <p:spPr>
          <a:xfrm>
            <a:off x="8872338" y="5108314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plot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F5FA7FFA-B163-D044-8427-5E7E1DCA3276}"/>
              </a:ext>
            </a:extLst>
          </p:cNvPr>
          <p:cNvSpPr/>
          <p:nvPr/>
        </p:nvSpPr>
        <p:spPr>
          <a:xfrm>
            <a:off x="6803919" y="5176844"/>
            <a:ext cx="1533225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micro_plot</a:t>
            </a:r>
            <a:endParaRPr lang="fr-FR" sz="1600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D99DE63-2057-C147-B079-117D92506468}"/>
              </a:ext>
            </a:extLst>
          </p:cNvPr>
          <p:cNvSpPr/>
          <p:nvPr/>
        </p:nvSpPr>
        <p:spPr>
          <a:xfrm>
            <a:off x="6781989" y="3133495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Genotype</a:t>
            </a:r>
            <a:endParaRPr lang="fr-FR" sz="1600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1FFEB424-2FB9-F74E-A1CA-BB66806D5A6D}"/>
              </a:ext>
            </a:extLst>
          </p:cNvPr>
          <p:cNvSpPr/>
          <p:nvPr/>
        </p:nvSpPr>
        <p:spPr>
          <a:xfrm>
            <a:off x="9109869" y="4036262"/>
            <a:ext cx="1589145" cy="316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Treatments</a:t>
            </a:r>
            <a:endParaRPr lang="fr-FR" sz="1600" dirty="0"/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A0FDE20F-85D7-8544-9565-95B3931C061E}"/>
              </a:ext>
            </a:extLst>
          </p:cNvPr>
          <p:cNvCxnSpPr>
            <a:cxnSpLocks/>
            <a:stCxn id="73" idx="5"/>
            <a:endCxn id="70" idx="7"/>
          </p:cNvCxnSpPr>
          <p:nvPr/>
        </p:nvCxnSpPr>
        <p:spPr>
          <a:xfrm flipH="1">
            <a:off x="10133436" y="4306517"/>
            <a:ext cx="332852" cy="84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069AFE01-DF2F-6747-9E25-AE268F6FBCD0}"/>
              </a:ext>
            </a:extLst>
          </p:cNvPr>
          <p:cNvCxnSpPr>
            <a:cxnSpLocks/>
            <a:stCxn id="70" idx="2"/>
            <a:endCxn id="71" idx="6"/>
          </p:cNvCxnSpPr>
          <p:nvPr/>
        </p:nvCxnSpPr>
        <p:spPr>
          <a:xfrm flipH="1">
            <a:off x="8337144" y="5249950"/>
            <a:ext cx="535195" cy="6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20C30F49-56BC-0A47-B2CA-08098BF98E78}"/>
              </a:ext>
            </a:extLst>
          </p:cNvPr>
          <p:cNvCxnSpPr>
            <a:cxnSpLocks/>
            <a:stCxn id="71" idx="0"/>
            <a:endCxn id="69" idx="4"/>
          </p:cNvCxnSpPr>
          <p:nvPr/>
        </p:nvCxnSpPr>
        <p:spPr>
          <a:xfrm flipH="1" flipV="1">
            <a:off x="7520723" y="4514581"/>
            <a:ext cx="49808" cy="66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2AE84DB-1E8C-614B-90B7-6FDC9F49AF57}"/>
              </a:ext>
            </a:extLst>
          </p:cNvPr>
          <p:cNvCxnSpPr>
            <a:cxnSpLocks/>
            <a:stCxn id="69" idx="0"/>
            <a:endCxn id="72" idx="4"/>
          </p:cNvCxnSpPr>
          <p:nvPr/>
        </p:nvCxnSpPr>
        <p:spPr>
          <a:xfrm flipV="1">
            <a:off x="7520723" y="3416767"/>
            <a:ext cx="0" cy="81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11E05A-E290-C54E-9D13-50E7CE9C69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3623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CustomShape 5"/>
          <p:cNvSpPr/>
          <p:nvPr/>
        </p:nvSpPr>
        <p:spPr>
          <a:xfrm>
            <a:off x="4872000" y="3132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Micro-Plot</a:t>
            </a:r>
          </a:p>
        </p:txBody>
      </p:sp>
      <p:sp>
        <p:nvSpPr>
          <p:cNvPr id="1231" name="CustomShape 6"/>
          <p:cNvSpPr/>
          <p:nvPr/>
        </p:nvSpPr>
        <p:spPr>
          <a:xfrm>
            <a:off x="7572000" y="4248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Plot</a:t>
            </a:r>
          </a:p>
        </p:txBody>
      </p:sp>
      <p:sp>
        <p:nvSpPr>
          <p:cNvPr id="1232" name="CustomShape 7"/>
          <p:cNvSpPr/>
          <p:nvPr/>
        </p:nvSpPr>
        <p:spPr>
          <a:xfrm>
            <a:off x="5628000" y="1224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Plant</a:t>
            </a:r>
          </a:p>
        </p:txBody>
      </p:sp>
      <p:sp>
        <p:nvSpPr>
          <p:cNvPr id="1233" name="CustomShape 8"/>
          <p:cNvSpPr/>
          <p:nvPr/>
        </p:nvSpPr>
        <p:spPr>
          <a:xfrm>
            <a:off x="9012000" y="1440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Genotype</a:t>
            </a:r>
          </a:p>
        </p:txBody>
      </p:sp>
      <p:sp>
        <p:nvSpPr>
          <p:cNvPr id="1238" name="Line 13"/>
          <p:cNvSpPr/>
          <p:nvPr/>
        </p:nvSpPr>
        <p:spPr>
          <a:xfrm flipH="1" flipV="1">
            <a:off x="6492000" y="3672000"/>
            <a:ext cx="1152000" cy="79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9" name="Line 14"/>
          <p:cNvSpPr/>
          <p:nvPr/>
        </p:nvSpPr>
        <p:spPr>
          <a:xfrm flipV="1">
            <a:off x="6276000" y="2088000"/>
            <a:ext cx="72000" cy="115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0" name="Line 15"/>
          <p:cNvSpPr/>
          <p:nvPr/>
        </p:nvSpPr>
        <p:spPr>
          <a:xfrm>
            <a:off x="7284000" y="1692000"/>
            <a:ext cx="1728000" cy="10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4" name="TextShape 19"/>
          <p:cNvSpPr txBox="1"/>
          <p:nvPr/>
        </p:nvSpPr>
        <p:spPr>
          <a:xfrm>
            <a:off x="6636000" y="3924000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</a:p>
        </p:txBody>
      </p:sp>
      <p:sp>
        <p:nvSpPr>
          <p:cNvPr id="1245" name="TextShape 20"/>
          <p:cNvSpPr txBox="1"/>
          <p:nvPr/>
        </p:nvSpPr>
        <p:spPr>
          <a:xfrm>
            <a:off x="5844000" y="2520000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</a:p>
        </p:txBody>
      </p:sp>
      <p:sp>
        <p:nvSpPr>
          <p:cNvPr id="1250" name="TextShape 25"/>
          <p:cNvSpPr txBox="1"/>
          <p:nvPr/>
        </p:nvSpPr>
        <p:spPr>
          <a:xfrm>
            <a:off x="8148000" y="2083680"/>
            <a:ext cx="1537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hasGenotype</a:t>
            </a:r>
            <a:endParaRPr lang="fr-FR" sz="1400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1" name="TextShape 26"/>
          <p:cNvSpPr txBox="1"/>
          <p:nvPr/>
        </p:nvSpPr>
        <p:spPr>
          <a:xfrm>
            <a:off x="7356000" y="1476000"/>
            <a:ext cx="1537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hasGenotype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2" name="CustomShape 27"/>
          <p:cNvSpPr/>
          <p:nvPr/>
        </p:nvSpPr>
        <p:spPr>
          <a:xfrm>
            <a:off x="8940360" y="316836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treatment</a:t>
            </a:r>
          </a:p>
        </p:txBody>
      </p:sp>
      <p:sp>
        <p:nvSpPr>
          <p:cNvPr id="1253" name="Line 28"/>
          <p:cNvSpPr/>
          <p:nvPr/>
        </p:nvSpPr>
        <p:spPr>
          <a:xfrm flipH="1">
            <a:off x="9228000" y="3960360"/>
            <a:ext cx="576000" cy="7916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5" name="TextShape 30"/>
          <p:cNvSpPr txBox="1"/>
          <p:nvPr/>
        </p:nvSpPr>
        <p:spPr>
          <a:xfrm>
            <a:off x="9120000" y="4032000"/>
            <a:ext cx="1154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is-applied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92000" y="0"/>
            <a:ext cx="7318800" cy="756000"/>
          </a:xfrm>
        </p:spPr>
        <p:txBody>
          <a:bodyPr/>
          <a:lstStyle/>
          <a:p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8534B11E-6926-4AED-BE15-6DFFBFCE64FB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5" name="Line 26"/>
          <p:cNvSpPr/>
          <p:nvPr/>
        </p:nvSpPr>
        <p:spPr>
          <a:xfrm flipV="1">
            <a:off x="6528000" y="2254320"/>
            <a:ext cx="2916000" cy="1296000"/>
          </a:xfrm>
          <a:prstGeom prst="line">
            <a:avLst/>
          </a:prstGeom>
          <a:ln w="3600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Line 33"/>
          <p:cNvSpPr/>
          <p:nvPr/>
        </p:nvSpPr>
        <p:spPr>
          <a:xfrm flipH="1">
            <a:off x="6528000" y="3600000"/>
            <a:ext cx="2412360" cy="0"/>
          </a:xfrm>
          <a:prstGeom prst="line">
            <a:avLst/>
          </a:prstGeom>
          <a:ln w="3600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TextShape 30">
            <a:extLst>
              <a:ext uri="{FF2B5EF4-FFF2-40B4-BE49-F238E27FC236}">
                <a16:creationId xmlns:a16="http://schemas.microsoft.com/office/drawing/2014/main" id="{8B749B72-4BEC-E944-B33C-798125AC7550}"/>
              </a:ext>
            </a:extLst>
          </p:cNvPr>
          <p:cNvSpPr txBox="1"/>
          <p:nvPr/>
        </p:nvSpPr>
        <p:spPr>
          <a:xfrm>
            <a:off x="8039100" y="3323010"/>
            <a:ext cx="1154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is-applied</a:t>
            </a:r>
            <a:endParaRPr lang="fr-FR" sz="1400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24">
            <a:extLst>
              <a:ext uri="{FF2B5EF4-FFF2-40B4-BE49-F238E27FC236}">
                <a16:creationId xmlns:a16="http://schemas.microsoft.com/office/drawing/2014/main" id="{7F304E6E-1E03-3D4A-B4EF-673726381AE1}"/>
              </a:ext>
            </a:extLst>
          </p:cNvPr>
          <p:cNvSpPr txBox="1"/>
          <p:nvPr/>
        </p:nvSpPr>
        <p:spPr>
          <a:xfrm>
            <a:off x="6453566" y="3055680"/>
            <a:ext cx="1016105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i="1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factors</a:t>
            </a:r>
            <a:endParaRPr lang="fr-FR" sz="1400" i="1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Picture 2" descr="ttps://www6.inra.fr/var/internet6_national_anr_answer/storage/images/partners/mistea/33462-8-eng-GB/MIST">
            <a:extLst>
              <a:ext uri="{FF2B5EF4-FFF2-40B4-BE49-F238E27FC236}">
                <a16:creationId xmlns:a16="http://schemas.microsoft.com/office/drawing/2014/main" id="{7B051F40-58E7-6746-8445-2A5D6FD3E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0" y="9093"/>
            <a:ext cx="971600" cy="55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0373B6E5-6284-E145-A39F-4940F85077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431814"/>
            <a:ext cx="755576" cy="263103"/>
          </a:xfrm>
          <a:prstGeom prst="rect">
            <a:avLst/>
          </a:prstGeom>
        </p:spPr>
      </p:pic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728D0CAB-1926-364C-A7F2-398C3650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1124745"/>
            <a:ext cx="3313740" cy="5001419"/>
          </a:xfrm>
        </p:spPr>
        <p:txBody>
          <a:bodyPr/>
          <a:lstStyle/>
          <a:p>
            <a:r>
              <a:rPr lang="en-GB" dirty="0"/>
              <a:t>Uncouple </a:t>
            </a:r>
          </a:p>
          <a:p>
            <a:pPr lvl="1"/>
            <a:r>
              <a:rPr lang="en-GB" dirty="0"/>
              <a:t>Data capture</a:t>
            </a:r>
          </a:p>
          <a:p>
            <a:pPr lvl="1"/>
            <a:r>
              <a:rPr lang="en-GB" dirty="0"/>
              <a:t>Data analysis</a:t>
            </a:r>
          </a:p>
          <a:p>
            <a:pPr lvl="1"/>
            <a:r>
              <a:rPr lang="en-GB" dirty="0"/>
              <a:t>Data reuse</a:t>
            </a:r>
          </a:p>
          <a:p>
            <a:r>
              <a:rPr lang="en-GB" dirty="0"/>
              <a:t>Inference allows to format the data for a target use</a:t>
            </a:r>
          </a:p>
        </p:txBody>
      </p:sp>
    </p:spTree>
    <p:extLst>
      <p:ext uri="{BB962C8B-B14F-4D97-AF65-F5344CB8AC3E}">
        <p14:creationId xmlns:p14="http://schemas.microsoft.com/office/powerpoint/2010/main" val="21757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0" grpId="0"/>
      <p:bldP spid="40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e 107"/>
          <p:cNvGrpSpPr/>
          <p:nvPr/>
        </p:nvGrpSpPr>
        <p:grpSpPr>
          <a:xfrm>
            <a:off x="3038430" y="1102589"/>
            <a:ext cx="5838742" cy="3834255"/>
            <a:chOff x="245961" y="2787984"/>
            <a:chExt cx="6325304" cy="4153776"/>
          </a:xfrm>
        </p:grpSpPr>
        <p:cxnSp>
          <p:nvCxnSpPr>
            <p:cNvPr id="109" name="Connecteur en arc 108"/>
            <p:cNvCxnSpPr>
              <a:stCxn id="113" idx="2"/>
              <a:endCxn id="115" idx="0"/>
            </p:cNvCxnSpPr>
            <p:nvPr/>
          </p:nvCxnSpPr>
          <p:spPr>
            <a:xfrm rot="10800000" flipV="1">
              <a:off x="3252342" y="5363600"/>
              <a:ext cx="922388" cy="381487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1742949" y="3310776"/>
              <a:ext cx="341363" cy="1633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23">
                <a:solidFill>
                  <a:schemeClr val="tx1"/>
                </a:solidFill>
              </a:endParaRPr>
            </a:p>
          </p:txBody>
        </p:sp>
        <p:pic>
          <p:nvPicPr>
            <p:cNvPr id="111" name="Image 1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5961" y="3169186"/>
              <a:ext cx="2232000" cy="1351766"/>
            </a:xfrm>
            <a:prstGeom prst="rect">
              <a:avLst/>
            </a:prstGeom>
            <a:solidFill>
              <a:schemeClr val="bg2"/>
            </a:solidFill>
            <a:ln/>
          </p:spPr>
        </p:pic>
        <p:sp>
          <p:nvSpPr>
            <p:cNvPr id="113" name="Ellipse 112"/>
            <p:cNvSpPr/>
            <p:nvPr/>
          </p:nvSpPr>
          <p:spPr>
            <a:xfrm>
              <a:off x="4174730" y="5169023"/>
              <a:ext cx="1229125" cy="3891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anno86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4" name="Connecteur en arc 113"/>
            <p:cNvCxnSpPr>
              <a:stCxn id="113" idx="3"/>
              <a:endCxn id="132" idx="0"/>
            </p:cNvCxnSpPr>
            <p:nvPr/>
          </p:nvCxnSpPr>
          <p:spPr>
            <a:xfrm rot="5400000">
              <a:off x="3557688" y="5740133"/>
              <a:ext cx="1035988" cy="558098"/>
            </a:xfrm>
            <a:prstGeom prst="curvedConnector3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Ellipse 114"/>
            <p:cNvSpPr/>
            <p:nvPr/>
          </p:nvSpPr>
          <p:spPr>
            <a:xfrm>
              <a:off x="2745360" y="5745088"/>
              <a:ext cx="1013964" cy="3891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plant795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Oval 28"/>
            <p:cNvSpPr>
              <a:spLocks noChangeArrowheads="1"/>
            </p:cNvSpPr>
            <p:nvPr/>
          </p:nvSpPr>
          <p:spPr bwMode="auto">
            <a:xfrm>
              <a:off x="5445224" y="6449713"/>
              <a:ext cx="1068188" cy="382857"/>
            </a:xfrm>
            <a:prstGeom prst="ellips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015" i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Llorenç</a:t>
              </a:r>
              <a:endParaRPr lang="fr-FR" alt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7" name="Connecteur en arc 116"/>
            <p:cNvCxnSpPr>
              <a:stCxn id="113" idx="4"/>
              <a:endCxn id="131" idx="0"/>
            </p:cNvCxnSpPr>
            <p:nvPr/>
          </p:nvCxnSpPr>
          <p:spPr>
            <a:xfrm rot="16200000" flipH="1">
              <a:off x="4664586" y="5682885"/>
              <a:ext cx="605072" cy="355659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necteur en arc 117"/>
            <p:cNvCxnSpPr>
              <a:stCxn id="113" idx="6"/>
              <a:endCxn id="116" idx="0"/>
            </p:cNvCxnSpPr>
            <p:nvPr/>
          </p:nvCxnSpPr>
          <p:spPr>
            <a:xfrm>
              <a:off x="5403855" y="5363601"/>
              <a:ext cx="575463" cy="1086112"/>
            </a:xfrm>
            <a:prstGeom prst="curvedConnector2">
              <a:avLst/>
            </a:prstGeom>
            <a:ln w="63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Rectangle 31"/>
            <p:cNvSpPr>
              <a:spLocks noChangeArrowheads="1"/>
            </p:cNvSpPr>
            <p:nvPr/>
          </p:nvSpPr>
          <p:spPr bwMode="auto">
            <a:xfrm>
              <a:off x="5229200" y="5601072"/>
              <a:ext cx="122429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dcterms:creator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4437112" y="5863843"/>
              <a:ext cx="122429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dcterms:created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Rectangle 26"/>
            <p:cNvSpPr>
              <a:spLocks noChangeArrowheads="1"/>
            </p:cNvSpPr>
            <p:nvPr/>
          </p:nvSpPr>
          <p:spPr bwMode="auto">
            <a:xfrm>
              <a:off x="3403302" y="6159568"/>
              <a:ext cx="97943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oa:bodyValue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2996952" y="5385048"/>
              <a:ext cx="97943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100">
                  <a:solidFill>
                    <a:schemeClr val="accent4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fr-FR" sz="969" dirty="0" err="1">
                  <a:solidFill>
                    <a:schemeClr val="tx1"/>
                  </a:solidFill>
                </a:rPr>
                <a:t>oa:hasTarget</a:t>
              </a:r>
              <a:endParaRPr lang="fr-FR" sz="969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03017" y="3296816"/>
              <a:ext cx="622046" cy="2538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fr-FR" sz="923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 97</a:t>
              </a:r>
              <a:endParaRPr lang="en-GB" sz="923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673823" y="3296816"/>
              <a:ext cx="622046" cy="2538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fr-FR" sz="923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 98</a:t>
              </a:r>
              <a:endParaRPr lang="en-GB" sz="923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7" name="Picture 2" descr="http://web.supagro.inra.fr/phis/data/phenoarch/thumbs/ARCH2017-03-30/6688/9b5df3f9-02aa-49b7-be8d-0b75ba71decb.jpe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2656" y="5313040"/>
              <a:ext cx="1080000" cy="1628719"/>
            </a:xfrm>
            <a:prstGeom prst="rect">
              <a:avLst/>
            </a:prstGeom>
            <a:solidFill>
              <a:schemeClr val="bg2"/>
            </a:solidFill>
            <a:ln/>
          </p:spPr>
        </p:pic>
        <p:pic>
          <p:nvPicPr>
            <p:cNvPr id="128" name="Picture 4" descr="http://web.supagro.inra.fr/phis/data/phenoarch/thumbs/ARCH2017-03-30/6696/a29a197c-d299-4152-a147-79da4e91df0d.jpe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75224" y="5313041"/>
              <a:ext cx="1080000" cy="1628719"/>
            </a:xfrm>
            <a:prstGeom prst="rect">
              <a:avLst/>
            </a:prstGeom>
            <a:solidFill>
              <a:schemeClr val="bg2"/>
            </a:solidFill>
            <a:ln/>
          </p:spPr>
        </p:pic>
        <p:cxnSp>
          <p:nvCxnSpPr>
            <p:cNvPr id="130" name="Connecteur droit 129"/>
            <p:cNvCxnSpPr/>
            <p:nvPr/>
          </p:nvCxnSpPr>
          <p:spPr>
            <a:xfrm>
              <a:off x="1475224" y="3296816"/>
              <a:ext cx="9560" cy="1224136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à coins arrondis 130"/>
            <p:cNvSpPr/>
            <p:nvPr/>
          </p:nvSpPr>
          <p:spPr>
            <a:xfrm>
              <a:off x="4628656" y="6163251"/>
              <a:ext cx="1032592" cy="22990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900" dirty="0">
                  <a:solidFill>
                    <a:schemeClr val="tx1"/>
                  </a:solidFill>
                  <a:cs typeface="Arial" pitchFamily="34" charset="0"/>
                </a:rPr>
                <a:t>"2017-05-15”</a:t>
              </a:r>
            </a:p>
          </p:txBody>
        </p:sp>
        <p:sp>
          <p:nvSpPr>
            <p:cNvPr id="132" name="Rectangle à coins arrondis 131"/>
            <p:cNvSpPr/>
            <p:nvPr/>
          </p:nvSpPr>
          <p:spPr>
            <a:xfrm>
              <a:off x="2868121" y="6537176"/>
              <a:ext cx="1857023" cy="2880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‘Fallen plant </a:t>
              </a:r>
              <a:r>
                <a:rPr lang="fr-FR" sz="900" i="1" dirty="0" err="1">
                  <a:solidFill>
                    <a:schemeClr val="tx1"/>
                  </a:solidFill>
                  <a:cs typeface="Courier New" pitchFamily="49" charset="0"/>
                </a:rPr>
                <a:t>during</a:t>
              </a:r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 </a:t>
              </a:r>
              <a:r>
                <a:rPr lang="fr-FR" sz="900" i="1" dirty="0" err="1">
                  <a:solidFill>
                    <a:schemeClr val="tx1"/>
                  </a:solidFill>
                  <a:cs typeface="Courier New" pitchFamily="49" charset="0"/>
                </a:rPr>
                <a:t>imaging</a:t>
              </a:r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’</a:t>
              </a:r>
            </a:p>
          </p:txBody>
        </p:sp>
        <p:cxnSp>
          <p:nvCxnSpPr>
            <p:cNvPr id="133" name="Connecteur en arc 132"/>
            <p:cNvCxnSpPr>
              <a:stCxn id="134" idx="2"/>
              <a:endCxn id="136" idx="0"/>
            </p:cNvCxnSpPr>
            <p:nvPr/>
          </p:nvCxnSpPr>
          <p:spPr>
            <a:xfrm rot="10800000" flipV="1">
              <a:off x="3310195" y="2982561"/>
              <a:ext cx="922388" cy="381487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Ellipse 133"/>
            <p:cNvSpPr/>
            <p:nvPr/>
          </p:nvSpPr>
          <p:spPr>
            <a:xfrm>
              <a:off x="4232583" y="2787984"/>
              <a:ext cx="1229125" cy="3891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anno480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5" name="Connecteur en arc 134"/>
            <p:cNvCxnSpPr>
              <a:stCxn id="134" idx="3"/>
              <a:endCxn id="145" idx="0"/>
            </p:cNvCxnSpPr>
            <p:nvPr/>
          </p:nvCxnSpPr>
          <p:spPr>
            <a:xfrm rot="5400000">
              <a:off x="3615541" y="3359094"/>
              <a:ext cx="1035988" cy="558098"/>
            </a:xfrm>
            <a:prstGeom prst="curvedConnector3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Ellipse 135"/>
            <p:cNvSpPr/>
            <p:nvPr/>
          </p:nvSpPr>
          <p:spPr>
            <a:xfrm>
              <a:off x="2803213" y="3364049"/>
              <a:ext cx="1013964" cy="3891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plot97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7" name="Oval 28"/>
            <p:cNvSpPr>
              <a:spLocks noChangeArrowheads="1"/>
            </p:cNvSpPr>
            <p:nvPr/>
          </p:nvSpPr>
          <p:spPr bwMode="auto">
            <a:xfrm>
              <a:off x="5503077" y="4068674"/>
              <a:ext cx="1068188" cy="382857"/>
            </a:xfrm>
            <a:prstGeom prst="ellips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Romain</a:t>
              </a:r>
              <a:endParaRPr lang="fr-FR" alt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8" name="Connecteur en arc 137"/>
            <p:cNvCxnSpPr>
              <a:stCxn id="134" idx="4"/>
              <a:endCxn id="144" idx="0"/>
            </p:cNvCxnSpPr>
            <p:nvPr/>
          </p:nvCxnSpPr>
          <p:spPr>
            <a:xfrm rot="16200000" flipH="1">
              <a:off x="4722439" y="3301846"/>
              <a:ext cx="605072" cy="355659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eur en arc 138"/>
            <p:cNvCxnSpPr>
              <a:stCxn id="134" idx="6"/>
              <a:endCxn id="137" idx="0"/>
            </p:cNvCxnSpPr>
            <p:nvPr/>
          </p:nvCxnSpPr>
          <p:spPr>
            <a:xfrm>
              <a:off x="5461708" y="2982562"/>
              <a:ext cx="575463" cy="1086112"/>
            </a:xfrm>
            <a:prstGeom prst="curvedConnector2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Rectangle 31"/>
            <p:cNvSpPr>
              <a:spLocks noChangeArrowheads="1"/>
            </p:cNvSpPr>
            <p:nvPr/>
          </p:nvSpPr>
          <p:spPr bwMode="auto">
            <a:xfrm>
              <a:off x="5287053" y="3220032"/>
              <a:ext cx="122429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dcterms:creator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4494965" y="3482804"/>
              <a:ext cx="122429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dcterms:created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2" name="Rectangle 26"/>
            <p:cNvSpPr>
              <a:spLocks noChangeArrowheads="1"/>
            </p:cNvSpPr>
            <p:nvPr/>
          </p:nvSpPr>
          <p:spPr bwMode="auto">
            <a:xfrm>
              <a:off x="3429000" y="3783305"/>
              <a:ext cx="97943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oa:bodyValue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3" name="ZoneTexte 142"/>
            <p:cNvSpPr txBox="1"/>
            <p:nvPr/>
          </p:nvSpPr>
          <p:spPr>
            <a:xfrm>
              <a:off x="3054805" y="3004009"/>
              <a:ext cx="97943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100">
                  <a:solidFill>
                    <a:schemeClr val="accent4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fr-FR" sz="969" dirty="0" err="1">
                  <a:solidFill>
                    <a:schemeClr val="tx1"/>
                  </a:solidFill>
                </a:rPr>
                <a:t>oa:hasTarget</a:t>
              </a:r>
              <a:endParaRPr lang="fr-FR" sz="969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à coins arrondis 143"/>
            <p:cNvSpPr/>
            <p:nvPr/>
          </p:nvSpPr>
          <p:spPr>
            <a:xfrm>
              <a:off x="4686509" y="3782212"/>
              <a:ext cx="1032592" cy="22990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900" dirty="0">
                  <a:solidFill>
                    <a:schemeClr val="tx1"/>
                  </a:solidFill>
                  <a:cs typeface="Arial" pitchFamily="34" charset="0"/>
                </a:rPr>
                <a:t>"2017-06-29”</a:t>
              </a:r>
            </a:p>
          </p:txBody>
        </p:sp>
        <p:sp>
          <p:nvSpPr>
            <p:cNvPr id="145" name="Rectangle à coins arrondis 144"/>
            <p:cNvSpPr/>
            <p:nvPr/>
          </p:nvSpPr>
          <p:spPr>
            <a:xfrm>
              <a:off x="2925974" y="4156137"/>
              <a:ext cx="1857023" cy="2880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‘Plots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lodged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after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 the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storm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’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749293" y="5434861"/>
            <a:ext cx="8733657" cy="774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77" dirty="0"/>
              <a:t>Events or follow the </a:t>
            </a:r>
            <a:r>
              <a:rPr lang="en-US" sz="1477" b="1" dirty="0">
                <a:solidFill>
                  <a:schemeClr val="accent1"/>
                </a:solidFill>
              </a:rPr>
              <a:t>Web Annotation Data Model</a:t>
            </a:r>
            <a:r>
              <a:rPr lang="en-US" sz="1477" dirty="0"/>
              <a:t> that allows assigning motivation and purpose attributes to annotations (e.g. </a:t>
            </a:r>
            <a:r>
              <a:rPr lang="en-US" sz="1477" dirty="0" err="1"/>
              <a:t>oa:describing</a:t>
            </a:r>
            <a:r>
              <a:rPr lang="en-US" sz="1477" dirty="0"/>
              <a:t>, </a:t>
            </a:r>
            <a:r>
              <a:rPr lang="en-US" sz="1477" dirty="0" err="1"/>
              <a:t>oa:identifying</a:t>
            </a:r>
            <a:r>
              <a:rPr lang="en-US" sz="1477" dirty="0"/>
              <a:t>, </a:t>
            </a:r>
            <a:r>
              <a:rPr lang="en-US" sz="1477" dirty="0" err="1"/>
              <a:t>oa:linking</a:t>
            </a:r>
            <a:r>
              <a:rPr lang="en-US" sz="1477" dirty="0"/>
              <a:t>, </a:t>
            </a:r>
            <a:r>
              <a:rPr lang="en-US" sz="1477" dirty="0" err="1"/>
              <a:t>oa</a:t>
            </a:r>
            <a:r>
              <a:rPr lang="en-US" sz="1477" dirty="0"/>
              <a:t>: replying, etc.). </a:t>
            </a:r>
            <a:r>
              <a:rPr lang="en-US" sz="1477" b="1" dirty="0">
                <a:solidFill>
                  <a:schemeClr val="accent1"/>
                </a:solidFill>
              </a:rPr>
              <a:t>Dublin Core </a:t>
            </a:r>
            <a:r>
              <a:rPr lang="en-US" sz="1477" dirty="0"/>
              <a:t>properties such as </a:t>
            </a:r>
            <a:r>
              <a:rPr lang="en-US" sz="1477" dirty="0" err="1"/>
              <a:t>dcterms:created</a:t>
            </a:r>
            <a:r>
              <a:rPr lang="en-US" sz="1477" dirty="0"/>
              <a:t> or </a:t>
            </a:r>
            <a:r>
              <a:rPr lang="en-US" sz="1477" dirty="0" err="1"/>
              <a:t>dcterms:creator</a:t>
            </a:r>
            <a:r>
              <a:rPr lang="en-US" sz="1477" dirty="0"/>
              <a:t> are also used.</a:t>
            </a:r>
            <a:endParaRPr lang="fr-FR" sz="1477" dirty="0"/>
          </a:p>
        </p:txBody>
      </p:sp>
      <p:sp>
        <p:nvSpPr>
          <p:cNvPr id="38" name="Titre 57"/>
          <p:cNvSpPr txBox="1">
            <a:spLocks/>
          </p:cNvSpPr>
          <p:nvPr/>
        </p:nvSpPr>
        <p:spPr>
          <a:xfrm>
            <a:off x="3038430" y="0"/>
            <a:ext cx="7629570" cy="6418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b="1" dirty="0"/>
              <a:t>Annotation of events: plot and plant accidents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27B05B-9E26-8A49-9BE8-16A517CEA7E9}"/>
              </a:ext>
            </a:extLst>
          </p:cNvPr>
          <p:cNvSpPr/>
          <p:nvPr/>
        </p:nvSpPr>
        <p:spPr>
          <a:xfrm>
            <a:off x="4029693" y="6368830"/>
            <a:ext cx="1411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L. Cabrera-Bosquet &amp; P. </a:t>
            </a:r>
            <a:r>
              <a:rPr lang="en-US" sz="1200" dirty="0" err="1"/>
              <a:t>Neveu</a:t>
            </a:r>
            <a:endParaRPr lang="fr-FR" sz="1200" dirty="0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12FCAD1A-F9F6-C340-ACB1-259F67DA5F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728" y="6504183"/>
            <a:ext cx="1078661" cy="3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CROP ONTOLOGY and </a:t>
            </a:r>
            <a:r>
              <a:rPr lang="fr-FR" dirty="0" err="1"/>
              <a:t>Planteome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www.cropontology.org</a:t>
            </a:r>
            <a:r>
              <a:rPr lang="fr-FR" dirty="0"/>
              <a:t> </a:t>
            </a:r>
          </a:p>
          <a:p>
            <a:r>
              <a:rPr lang="fr-FR" dirty="0"/>
              <a:t>Elizabeth Arnaud, Marie Angélique Laporte et al.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318707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52" y="64559"/>
            <a:ext cx="1847634" cy="184763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593381" y="77135"/>
            <a:ext cx="6672621" cy="1104901"/>
          </a:xfrm>
          <a:prstGeom prst="roundRect">
            <a:avLst/>
          </a:prstGeom>
          <a:solidFill>
            <a:srgbClr val="37609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rebuchet MS"/>
                <a:cs typeface="Trebuchet MS"/>
              </a:rPr>
              <a:t>Crop Ontology for Trait Data</a:t>
            </a:r>
          </a:p>
          <a:p>
            <a:pPr algn="ctr"/>
            <a:r>
              <a:rPr lang="en-US" sz="2400" dirty="0" err="1">
                <a:latin typeface="Trebuchet MS"/>
                <a:cs typeface="Trebuchet MS"/>
              </a:rPr>
              <a:t>www.cropontology.org</a:t>
            </a:r>
            <a:endParaRPr lang="en-US" sz="2400" dirty="0">
              <a:latin typeface="Trebuchet MS"/>
              <a:cs typeface="Trebuchet MS"/>
            </a:endParaRPr>
          </a:p>
        </p:txBody>
      </p:sp>
      <p:pic>
        <p:nvPicPr>
          <p:cNvPr id="43" name="Content Placeholder 24" descr="Screen shot 2011-09-21 at 8.55.48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15304" y="5912561"/>
            <a:ext cx="887379" cy="56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Rectangle 45"/>
          <p:cNvSpPr/>
          <p:nvPr/>
        </p:nvSpPr>
        <p:spPr>
          <a:xfrm>
            <a:off x="1844862" y="4501792"/>
            <a:ext cx="8712240" cy="2087422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8" tIns="42204" rIns="84408" bIns="42204" spcCol="0"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788049" y="4118076"/>
            <a:ext cx="8769055" cy="515932"/>
          </a:xfrm>
          <a:prstGeom prst="roundRect">
            <a:avLst/>
          </a:prstGeom>
          <a:solidFill>
            <a:srgbClr val="37609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8" tIns="42204" rIns="84408" bIns="42204" spcCol="0" rtlCol="0" anchor="ctr"/>
          <a:lstStyle/>
          <a:p>
            <a:pPr algn="ctr"/>
            <a:r>
              <a:rPr lang="en-US" sz="2000" dirty="0">
                <a:latin typeface="Trebuchet MS"/>
                <a:cs typeface="Trebuchet MS"/>
              </a:rPr>
              <a:t>Good Practice for Trait Data Annotation </a:t>
            </a:r>
          </a:p>
        </p:txBody>
      </p:sp>
      <p:pic>
        <p:nvPicPr>
          <p:cNvPr id="48" name="Picture 47" descr="Capture d'écran 2017-06-14 12.54.1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862" y="2034791"/>
            <a:ext cx="1357820" cy="1594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/>
          <p:cNvGrpSpPr/>
          <p:nvPr/>
        </p:nvGrpSpPr>
        <p:grpSpPr>
          <a:xfrm>
            <a:off x="2001790" y="4938710"/>
            <a:ext cx="8427362" cy="1543436"/>
            <a:chOff x="-1439585" y="13481316"/>
            <a:chExt cx="30125774" cy="10191958"/>
          </a:xfrm>
          <a:effectLst/>
        </p:grpSpPr>
        <p:grpSp>
          <p:nvGrpSpPr>
            <p:cNvPr id="52" name="Group 51"/>
            <p:cNvGrpSpPr/>
            <p:nvPr/>
          </p:nvGrpSpPr>
          <p:grpSpPr>
            <a:xfrm>
              <a:off x="6091500" y="13481316"/>
              <a:ext cx="22594689" cy="10191958"/>
              <a:chOff x="2507520" y="19866201"/>
              <a:chExt cx="26287904" cy="10192246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507520" y="19866201"/>
                <a:ext cx="20510351" cy="10192246"/>
                <a:chOff x="2507520" y="19866201"/>
                <a:chExt cx="20510351" cy="10192246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14927013" y="19866209"/>
                  <a:ext cx="8090858" cy="10172305"/>
                  <a:chOff x="14927013" y="19866209"/>
                  <a:chExt cx="8090858" cy="10172305"/>
                </a:xfrm>
              </p:grpSpPr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14927013" y="19866209"/>
                    <a:ext cx="7156103" cy="5418674"/>
                    <a:chOff x="14927013" y="19866209"/>
                    <a:chExt cx="7156103" cy="5418674"/>
                  </a:xfrm>
                </p:grpSpPr>
                <p:sp>
                  <p:nvSpPr>
                    <p:cNvPr id="75" name="Rounded Rectangle 74"/>
                    <p:cNvSpPr/>
                    <p:nvPr/>
                  </p:nvSpPr>
                  <p:spPr>
                    <a:xfrm>
                      <a:off x="16831767" y="19866209"/>
                      <a:ext cx="5251349" cy="5418674"/>
                    </a:xfrm>
                    <a:prstGeom prst="roundRect">
                      <a:avLst/>
                    </a:prstGeom>
                    <a:solidFill>
                      <a:srgbClr val="558ED5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en-US" sz="1200" dirty="0"/>
                        <a:t>Formatted files in repositories or databases</a:t>
                      </a:r>
                    </a:p>
                  </p:txBody>
                </p:sp>
                <p:grpSp>
                  <p:nvGrpSpPr>
                    <p:cNvPr id="76" name="Group 75"/>
                    <p:cNvGrpSpPr/>
                    <p:nvPr/>
                  </p:nvGrpSpPr>
                  <p:grpSpPr>
                    <a:xfrm>
                      <a:off x="14927013" y="21186775"/>
                      <a:ext cx="1771945" cy="1235117"/>
                      <a:chOff x="5727821" y="4840106"/>
                      <a:chExt cx="1771945" cy="1235117"/>
                    </a:xfrm>
                  </p:grpSpPr>
                  <p:sp>
                    <p:nvSpPr>
                      <p:cNvPr id="77" name="Right Arrow 76"/>
                      <p:cNvSpPr/>
                      <p:nvPr/>
                    </p:nvSpPr>
                    <p:spPr>
                      <a:xfrm rot="21557061">
                        <a:off x="5905290" y="4840106"/>
                        <a:ext cx="1594476" cy="1235117"/>
                      </a:xfrm>
                      <a:prstGeom prst="rightArrow">
                        <a:avLst>
                          <a:gd name="adj1" fmla="val 60000"/>
                          <a:gd name="adj2" fmla="val 50000"/>
                        </a:avLst>
                      </a:prstGeom>
                    </p:spPr>
                    <p:style>
                      <a:lnRef idx="0">
                        <a:schemeClr val="accent1">
                          <a:tint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tint val="6000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tint val="6000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78" name="Right Arrow 4"/>
                      <p:cNvSpPr/>
                      <p:nvPr/>
                    </p:nvSpPr>
                    <p:spPr>
                      <a:xfrm rot="21557061">
                        <a:off x="5727821" y="5089443"/>
                        <a:ext cx="1223941" cy="741071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algn="ctr" defTabSz="26527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</a:pPr>
                        <a:endParaRPr lang="en-US" sz="600"/>
                      </a:p>
                    </p:txBody>
                  </p:sp>
                </p:grpSp>
              </p:grpSp>
              <p:pic>
                <p:nvPicPr>
                  <p:cNvPr id="73" name="Picture 72" descr="Capture d'écran 2017-06-13 18.17.50.png"/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153826" y="26776853"/>
                    <a:ext cx="6864045" cy="32616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2507520" y="19866201"/>
                  <a:ext cx="12416621" cy="10192246"/>
                  <a:chOff x="2507520" y="19866201"/>
                  <a:chExt cx="12416621" cy="10192246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9494768" y="19866201"/>
                    <a:ext cx="5429373" cy="5418676"/>
                  </a:xfrm>
                  <a:prstGeom prst="roundRect">
                    <a:avLst/>
                  </a:prstGeom>
                  <a:solidFill>
                    <a:srgbClr val="558ED5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en-US" sz="1200" dirty="0"/>
                      <a:t>Data collect</a:t>
                    </a:r>
                  </a:p>
                  <a:p>
                    <a:pPr lvl="0" algn="ctr"/>
                    <a:r>
                      <a:rPr lang="en-US" sz="1200" dirty="0"/>
                      <a:t>with standard variables</a:t>
                    </a: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7755348" y="21339146"/>
                    <a:ext cx="1734617" cy="1235117"/>
                    <a:chOff x="5727821" y="4840106"/>
                    <a:chExt cx="1734617" cy="1235117"/>
                  </a:xfrm>
                </p:grpSpPr>
                <p:sp>
                  <p:nvSpPr>
                    <p:cNvPr id="70" name="Right Arrow 69"/>
                    <p:cNvSpPr/>
                    <p:nvPr/>
                  </p:nvSpPr>
                  <p:spPr>
                    <a:xfrm rot="21557061">
                      <a:off x="5867961" y="4840106"/>
                      <a:ext cx="1594477" cy="1235117"/>
                    </a:xfrm>
                    <a:prstGeom prst="rightArrow">
                      <a:avLst>
                        <a:gd name="adj1" fmla="val 60000"/>
                        <a:gd name="adj2" fmla="val 50000"/>
                      </a:avLst>
                    </a:prstGeom>
                  </p:spPr>
                  <p:style>
                    <a:lnRef idx="0">
                      <a:schemeClr val="accent1">
                        <a:tint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3">
                      <a:schemeClr val="accent1">
                        <a:tint val="6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2">
                      <a:schemeClr val="accent1">
                        <a:tint val="6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71" name="Right Arrow 4"/>
                    <p:cNvSpPr/>
                    <p:nvPr/>
                  </p:nvSpPr>
                  <p:spPr>
                    <a:xfrm rot="21557061">
                      <a:off x="5727821" y="5089443"/>
                      <a:ext cx="1223941" cy="741071"/>
                    </a:xfrm>
                    <a:prstGeom prst="rect">
                      <a:avLst/>
                    </a:prstGeom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0" tIns="0" rIns="0" bIns="0" numCol="1" spcCol="1270" anchor="ctr" anchorCtr="0">
                      <a:noAutofit/>
                    </a:bodyPr>
                    <a:lstStyle/>
                    <a:p>
                      <a:pPr algn="ctr" defTabSz="26527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en-US" sz="600"/>
                    </a:p>
                  </p:txBody>
                </p:sp>
              </p:grp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2507520" y="19866201"/>
                    <a:ext cx="5383170" cy="10192246"/>
                    <a:chOff x="2507520" y="19866201"/>
                    <a:chExt cx="5383170" cy="10192246"/>
                  </a:xfrm>
                </p:grpSpPr>
                <p:sp>
                  <p:nvSpPr>
                    <p:cNvPr id="67" name="Rounded Rectangle 66"/>
                    <p:cNvSpPr/>
                    <p:nvPr/>
                  </p:nvSpPr>
                  <p:spPr>
                    <a:xfrm>
                      <a:off x="2507520" y="19866201"/>
                      <a:ext cx="5244960" cy="5418676"/>
                    </a:xfrm>
                    <a:prstGeom prst="roundRect">
                      <a:avLst/>
                    </a:prstGeom>
                    <a:solidFill>
                      <a:srgbClr val="558ED5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en-US" sz="1200" dirty="0"/>
                        <a:t>Create </a:t>
                      </a:r>
                      <a:r>
                        <a:rPr lang="en-US" sz="1200" dirty="0" err="1"/>
                        <a:t>Fieldbook</a:t>
                      </a:r>
                      <a:r>
                        <a:rPr lang="en-US" sz="1200" dirty="0"/>
                        <a:t> with Ontology</a:t>
                      </a:r>
                    </a:p>
                  </p:txBody>
                </p:sp>
                <p:pic>
                  <p:nvPicPr>
                    <p:cNvPr id="68" name="Picture 66" descr="Crop_Ontology_logo.png"/>
                    <p:cNvPicPr>
                      <a:picLocks noChangeAspect="1"/>
                    </p:cNvPicPr>
                    <p:nvPr/>
                  </p:nvPicPr>
                  <p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07520" y="26982132"/>
                      <a:ext cx="5383170" cy="307631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6" name="Picture 65" descr="Capture d'écran 2014-03-30 21.21.40.png"/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61285" y="26511960"/>
                    <a:ext cx="3033712" cy="346384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6" name="Group 55"/>
              <p:cNvGrpSpPr/>
              <p:nvPr/>
            </p:nvGrpSpPr>
            <p:grpSpPr>
              <a:xfrm>
                <a:off x="22053834" y="20757719"/>
                <a:ext cx="6741590" cy="9218083"/>
                <a:chOff x="22053834" y="20757719"/>
                <a:chExt cx="6741590" cy="9218083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22053834" y="20757719"/>
                  <a:ext cx="1814234" cy="1235114"/>
                  <a:chOff x="5764833" y="4495773"/>
                  <a:chExt cx="1814234" cy="1235114"/>
                </a:xfrm>
              </p:grpSpPr>
              <p:sp>
                <p:nvSpPr>
                  <p:cNvPr id="59" name="Right Arrow 58"/>
                  <p:cNvSpPr/>
                  <p:nvPr/>
                </p:nvSpPr>
                <p:spPr>
                  <a:xfrm rot="20334334">
                    <a:off x="5984590" y="4495773"/>
                    <a:ext cx="1594477" cy="1235114"/>
                  </a:xfrm>
                  <a:prstGeom prst="rightArrow">
                    <a:avLst>
                      <a:gd name="adj1" fmla="val 60000"/>
                      <a:gd name="adj2" fmla="val 50000"/>
                    </a:avLst>
                  </a:prstGeom>
                </p:spPr>
                <p:style>
                  <a:lnRef idx="0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60" name="Right Arrow 4"/>
                  <p:cNvSpPr/>
                  <p:nvPr/>
                </p:nvSpPr>
                <p:spPr>
                  <a:xfrm rot="21557061">
                    <a:off x="5764833" y="4553839"/>
                    <a:ext cx="1223941" cy="741071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algn="ctr" defTabSz="26527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600"/>
                  </a:p>
                </p:txBody>
              </p:sp>
            </p:grpSp>
            <p:sp>
              <p:nvSpPr>
                <p:cNvPr id="58" name="Rounded Rectangle 57"/>
                <p:cNvSpPr/>
                <p:nvPr/>
              </p:nvSpPr>
              <p:spPr>
                <a:xfrm>
                  <a:off x="24514801" y="24972578"/>
                  <a:ext cx="4280623" cy="500322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en-US" sz="1200" dirty="0"/>
                    <a:t>Use of the formatted </a:t>
                  </a:r>
                </a:p>
                <a:p>
                  <a:pPr lvl="0" algn="ctr"/>
                  <a:r>
                    <a:rPr lang="en-US" sz="1200" dirty="0"/>
                    <a:t>data files</a:t>
                  </a:r>
                </a:p>
              </p:txBody>
            </p:sp>
          </p:grpSp>
        </p:grpSp>
        <p:sp>
          <p:nvSpPr>
            <p:cNvPr id="53" name="Rounded Rectangle 52"/>
            <p:cNvSpPr/>
            <p:nvPr/>
          </p:nvSpPr>
          <p:spPr>
            <a:xfrm>
              <a:off x="-1439585" y="13481317"/>
              <a:ext cx="5922014" cy="5418522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WINDIES" sz="1200" dirty="0"/>
                <a:t>Community selects traits and standard variables</a:t>
              </a:r>
              <a:endParaRPr lang="en-US" sz="1200" dirty="0"/>
            </a:p>
          </p:txBody>
        </p:sp>
        <p:sp>
          <p:nvSpPr>
            <p:cNvPr id="54" name="Right Arrow 53"/>
            <p:cNvSpPr/>
            <p:nvPr/>
          </p:nvSpPr>
          <p:spPr>
            <a:xfrm rot="21557061">
              <a:off x="4673118" y="14981105"/>
              <a:ext cx="1370465" cy="12350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09" name="Right Arrow 108"/>
          <p:cNvSpPr/>
          <p:nvPr/>
        </p:nvSpPr>
        <p:spPr>
          <a:xfrm rot="2355836">
            <a:off x="8784771" y="5634107"/>
            <a:ext cx="637695" cy="170114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1" name="Rounded Rectangle 110"/>
          <p:cNvSpPr/>
          <p:nvPr/>
        </p:nvSpPr>
        <p:spPr>
          <a:xfrm>
            <a:off x="9290386" y="4745554"/>
            <a:ext cx="1201630" cy="670241"/>
          </a:xfrm>
          <a:prstGeom prst="roundRect">
            <a:avLst/>
          </a:prstGeom>
          <a:solidFill>
            <a:srgbClr val="558ED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828" tIns="10914" rIns="21828" bIns="10914" spcCol="0" rtlCol="0" anchor="ctr"/>
          <a:lstStyle/>
          <a:p>
            <a:pPr lvl="0" algn="ctr"/>
            <a:r>
              <a:rPr lang="en-US" sz="1200" dirty="0"/>
              <a:t>Submission of new traits &amp; variables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1140" y="1512083"/>
            <a:ext cx="4022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27 Plants  (</a:t>
            </a:r>
            <a:r>
              <a:rPr lang="en-US" sz="2000" b="1" i="1" dirty="0"/>
              <a:t>latest Sugar Kelp - algae</a:t>
            </a:r>
            <a:r>
              <a:rPr lang="en-US" sz="2000" b="1" dirty="0"/>
              <a:t>)</a:t>
            </a:r>
          </a:p>
        </p:txBody>
      </p:sp>
      <p:pic>
        <p:nvPicPr>
          <p:cNvPr id="9" name="Picture 8" descr="Capture d'écran 2018-05-10 16.34.0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5218" y="2072156"/>
            <a:ext cx="6846799" cy="1574066"/>
          </a:xfrm>
          <a:prstGeom prst="rect">
            <a:avLst/>
          </a:prstGeom>
          <a:ln w="28575" cmpd="sng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Crop Ontology logo- transparent and light.jp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884" y="1328265"/>
            <a:ext cx="1990212" cy="70652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8293" y="3347345"/>
            <a:ext cx="1162814" cy="562944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09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2502" y="-27384"/>
            <a:ext cx="842010" cy="959281"/>
          </a:xfrm>
          <a:prstGeom prst="rect">
            <a:avLst/>
          </a:prstGeom>
        </p:spPr>
      </p:pic>
      <p:pic>
        <p:nvPicPr>
          <p:cNvPr id="6" name="Image 8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9092298" y="-11743"/>
            <a:ext cx="565232" cy="8159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21303" y="991967"/>
            <a:ext cx="3237996" cy="2280893"/>
          </a:xfrm>
          <a:prstGeom prst="rect">
            <a:avLst/>
          </a:prstGeom>
          <a:noFill/>
        </p:spPr>
        <p:txBody>
          <a:bodyPr wrap="square" lIns="64274" tIns="32137" rIns="64274" bIns="32137" rtlCol="0">
            <a:spAutoFit/>
          </a:bodyPr>
          <a:lstStyle/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en-US" dirty="0" err="1">
                <a:solidFill>
                  <a:srgbClr val="376092"/>
                </a:solidFill>
                <a:latin typeface="Helvetica Neue Light"/>
                <a:cs typeface="Helvetica Neue Light"/>
              </a:rPr>
              <a:t>Mungbean</a:t>
            </a:r>
            <a:endParaRPr lang="en-US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 </a:t>
            </a:r>
            <a:r>
              <a:rPr lang="fr-FR" b="1" i="1" dirty="0" err="1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Oat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 (Global </a:t>
            </a:r>
            <a:r>
              <a:rPr lang="fr-FR" b="1" i="1" dirty="0" err="1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Triticeae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)</a:t>
            </a:r>
            <a:endParaRPr lang="fr-FR" b="1" i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Pearl millet</a:t>
            </a: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Pigeon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Pea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Potato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Soybean</a:t>
            </a: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i="1" dirty="0">
                <a:solidFill>
                  <a:srgbClr val="376092"/>
                </a:solidFill>
                <a:latin typeface="Helvetica Neue Light"/>
              </a:rPr>
              <a:t>(IITA &amp; </a:t>
            </a:r>
            <a:r>
              <a:rPr lang="fr-FR" b="1" i="1" dirty="0">
                <a:solidFill>
                  <a:srgbClr val="77933C"/>
                </a:solidFill>
                <a:latin typeface="Helvetica Neue Light"/>
              </a:rPr>
              <a:t>USDA</a:t>
            </a:r>
            <a:r>
              <a:rPr lang="fr-FR" b="1" i="1" dirty="0">
                <a:solidFill>
                  <a:srgbClr val="376092"/>
                </a:solidFill>
                <a:latin typeface="Helvetica Neue Light"/>
              </a:rPr>
              <a:t>)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Sweet</a:t>
            </a: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Potato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endParaRPr lang="fr-FR" b="1" dirty="0">
              <a:solidFill>
                <a:srgbClr val="376092"/>
              </a:solidFill>
              <a:latin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83632" y="188667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</a:rPr>
              <a:t>www.cropontology.org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7" descr="Crop Ontology logo short (CO only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1259632" cy="8196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88478" y="984820"/>
            <a:ext cx="15696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Banana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Barley 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Beet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en-US" b="1" dirty="0" err="1">
                <a:solidFill>
                  <a:srgbClr val="376092"/>
                </a:solidFill>
                <a:latin typeface="Helvetica Neue Light"/>
              </a:rPr>
              <a:t>Brachiaria</a:t>
            </a:r>
            <a:endParaRPr lang="en-US" b="1" dirty="0">
              <a:solidFill>
                <a:srgbClr val="376092"/>
              </a:solidFill>
              <a:latin typeface="Helvetica Neue Light"/>
            </a:endParaRP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en-US" i="1" dirty="0">
                <a:solidFill>
                  <a:srgbClr val="77933C"/>
                </a:solidFill>
                <a:latin typeface="Helvetica Neue Light"/>
                <a:cs typeface="Helvetica Neue Light"/>
              </a:rPr>
              <a:t>Brassica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 Neue Light"/>
                <a:cs typeface="Helvetica Neue Light"/>
              </a:rPr>
              <a:t> Cassava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 Neue Light"/>
                <a:cs typeface="Helvetica Neue Light"/>
              </a:rPr>
              <a:t> </a:t>
            </a:r>
            <a:r>
              <a:rPr lang="en-US" dirty="0">
                <a:solidFill>
                  <a:srgbClr val="376092"/>
                </a:solidFill>
                <a:latin typeface="Helvetica Neue Light"/>
                <a:cs typeface="Helvetica Neue Light"/>
              </a:rPr>
              <a:t>Castor bean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Helvetica Neue Light"/>
              <a:cs typeface="Helvetica Neue Light"/>
            </a:endParaRP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3" name="Picture 2" descr="Capture d'écran 2018-09-23 15.49.2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130" y="3119347"/>
            <a:ext cx="5305168" cy="3588652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52836" y="1009607"/>
            <a:ext cx="19030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 Neue Light"/>
              </a:rPr>
              <a:t> Chickpea 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Common bean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Cowpea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Groundnut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Lentil</a:t>
            </a:r>
          </a:p>
          <a:p>
            <a:pPr>
              <a:buClr>
                <a:srgbClr val="759CC2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dirty="0" err="1">
                <a:solidFill>
                  <a:srgbClr val="376092"/>
                </a:solidFill>
                <a:latin typeface="Helvetica Neue Light"/>
                <a:cs typeface="Helvetica Neue Light"/>
              </a:rPr>
              <a:t>Maize</a:t>
            </a:r>
            <a:r>
              <a:rPr lang="fr-FR" dirty="0">
                <a:solidFill>
                  <a:srgbClr val="376092"/>
                </a:solidFill>
                <a:latin typeface="Helvetica Neue Light"/>
                <a:cs typeface="Helvetica Neue Light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24193" y="1025963"/>
            <a:ext cx="3015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Rice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Sorghum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i="1" dirty="0" err="1">
                <a:solidFill>
                  <a:srgbClr val="77933C"/>
                </a:solidFill>
                <a:latin typeface="Helvetica Neue Light"/>
              </a:rPr>
              <a:t>Vitis</a:t>
            </a:r>
            <a:r>
              <a:rPr lang="fr-FR" b="1" i="1" dirty="0">
                <a:solidFill>
                  <a:srgbClr val="77933C"/>
                </a:solidFill>
                <a:latin typeface="Helvetica Neue Light"/>
              </a:rPr>
              <a:t> (INRA)</a:t>
            </a:r>
            <a:endParaRPr lang="fr-FR" b="1" i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Wheat</a:t>
            </a:r>
            <a:r>
              <a:rPr lang="fr-FR" b="1" dirty="0">
                <a:solidFill>
                  <a:srgbClr val="376092"/>
                </a:solidFill>
                <a:latin typeface="Helvetica Neue Light"/>
              </a:rPr>
              <a:t> (CIMMYT + INRAE)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i="1" dirty="0">
                <a:solidFill>
                  <a:srgbClr val="7F7F7F"/>
                </a:solidFill>
                <a:latin typeface="Helvetica Neue Light"/>
              </a:rPr>
              <a:t>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Woody </a:t>
            </a:r>
            <a:r>
              <a:rPr lang="fr-FR" b="1" i="1" dirty="0" err="1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species</a:t>
            </a:r>
            <a:endParaRPr lang="fr-FR" b="1" i="1" dirty="0">
              <a:solidFill>
                <a:schemeClr val="accent3">
                  <a:lumMod val="75000"/>
                </a:schemeClr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Yam</a:t>
            </a:r>
          </a:p>
        </p:txBody>
      </p:sp>
    </p:spTree>
    <p:extLst>
      <p:ext uri="{BB962C8B-B14F-4D97-AF65-F5344CB8AC3E}">
        <p14:creationId xmlns:p14="http://schemas.microsoft.com/office/powerpoint/2010/main" val="163793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943872" y="3501868"/>
            <a:ext cx="2448272" cy="122327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2" descr="Crop Ontology logo (complete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897" y="3717032"/>
            <a:ext cx="1971271" cy="713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51" y="-963915"/>
            <a:ext cx="842010" cy="959281"/>
          </a:xfrm>
          <a:prstGeom prst="rect">
            <a:avLst/>
          </a:prstGeom>
        </p:spPr>
      </p:pic>
      <p:pic>
        <p:nvPicPr>
          <p:cNvPr id="6" name="Image 8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7579147" y="-948274"/>
            <a:ext cx="565232" cy="815922"/>
          </a:xfrm>
          <a:prstGeom prst="rect">
            <a:avLst/>
          </a:prstGeom>
        </p:spPr>
      </p:pic>
      <p:pic>
        <p:nvPicPr>
          <p:cNvPr id="2051" name="Picture 3" descr="H:\LEO\presentations phenoharmonis LEO\IBP_logo_rond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7828" y="1230354"/>
            <a:ext cx="726286" cy="69507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1980" y="1955625"/>
            <a:ext cx="2063156" cy="320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090379" y="906149"/>
            <a:ext cx="1367073" cy="971804"/>
            <a:chOff x="6337763" y="0"/>
            <a:chExt cx="2410701" cy="19099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/>
            <p:cNvSpPr/>
            <p:nvPr/>
          </p:nvSpPr>
          <p:spPr>
            <a:xfrm>
              <a:off x="6337763" y="0"/>
              <a:ext cx="2410701" cy="19099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5" name="Picture 7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59128" y="1338202"/>
              <a:ext cx="1945208" cy="434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31312" y="546114"/>
              <a:ext cx="1630089" cy="37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44208" y="906154"/>
              <a:ext cx="1566843" cy="467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233" y="164941"/>
              <a:ext cx="1692914" cy="40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9380" y="1364974"/>
            <a:ext cx="659609" cy="52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0354" y="1982225"/>
            <a:ext cx="628634" cy="33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1837" y="2445063"/>
            <a:ext cx="567318" cy="520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0378" y="3081718"/>
            <a:ext cx="457610" cy="491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cxnSpLocks/>
            <a:stCxn id="2052" idx="2"/>
            <a:endCxn id="2" idx="1"/>
          </p:cNvCxnSpPr>
          <p:nvPr/>
        </p:nvCxnSpPr>
        <p:spPr>
          <a:xfrm>
            <a:off x="2973559" y="2276581"/>
            <a:ext cx="2328855" cy="140443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54" idx="1"/>
            <a:endCxn id="2" idx="7"/>
          </p:cNvCxnSpPr>
          <p:nvPr/>
        </p:nvCxnSpPr>
        <p:spPr>
          <a:xfrm>
            <a:off x="6842705" y="1646239"/>
            <a:ext cx="190899" cy="203477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9471" y="5316034"/>
            <a:ext cx="2470994" cy="122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6896" y="4766345"/>
            <a:ext cx="1296144" cy="4588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Arrow Connector 33"/>
          <p:cNvCxnSpPr>
            <a:endCxn id="2" idx="3"/>
          </p:cNvCxnSpPr>
          <p:nvPr/>
        </p:nvCxnSpPr>
        <p:spPr>
          <a:xfrm flipV="1">
            <a:off x="3868325" y="4545999"/>
            <a:ext cx="1434089" cy="33189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61" name="Picture 13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74" t="3631" r="7182" b="6039"/>
          <a:stretch/>
        </p:blipFill>
        <p:spPr bwMode="auto">
          <a:xfrm>
            <a:off x="8799604" y="4931774"/>
            <a:ext cx="766636" cy="74786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/>
          <p:cNvCxnSpPr>
            <a:cxnSpLocks/>
            <a:stCxn id="2061" idx="1"/>
            <a:endCxn id="2" idx="5"/>
          </p:cNvCxnSpPr>
          <p:nvPr/>
        </p:nvCxnSpPr>
        <p:spPr>
          <a:xfrm flipH="1" flipV="1">
            <a:off x="7033604" y="4546000"/>
            <a:ext cx="1766001" cy="759707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17764" y="103608"/>
            <a:ext cx="636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Where is Crop Ontology applied?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472620" y="4725144"/>
            <a:ext cx="221666" cy="70082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5" name="Picture 14" descr="CIMMYT.jp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453" y="5939139"/>
            <a:ext cx="556139" cy="417104"/>
          </a:xfrm>
          <a:prstGeom prst="rect">
            <a:avLst/>
          </a:prstGeom>
        </p:spPr>
      </p:pic>
      <p:pic>
        <p:nvPicPr>
          <p:cNvPr id="31" name="Image 8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9987336" y="848705"/>
            <a:ext cx="511818" cy="587381"/>
          </a:xfrm>
          <a:prstGeom prst="rect">
            <a:avLst/>
          </a:prstGeom>
        </p:spPr>
      </p:pic>
      <p:pic>
        <p:nvPicPr>
          <p:cNvPr id="32" name="Image 8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5719382" y="5400502"/>
            <a:ext cx="459913" cy="5278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23487" y="5504175"/>
            <a:ext cx="1746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CGIAR </a:t>
            </a:r>
          </a:p>
          <a:p>
            <a:r>
              <a:rPr lang="en-US" sz="2400" dirty="0"/>
              <a:t> repositories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57088" y="1499322"/>
            <a:ext cx="1394193" cy="676891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cxnSpLocks/>
            <a:stCxn id="36" idx="2"/>
            <a:endCxn id="2" idx="0"/>
          </p:cNvCxnSpPr>
          <p:nvPr/>
        </p:nvCxnSpPr>
        <p:spPr>
          <a:xfrm>
            <a:off x="5454184" y="2176212"/>
            <a:ext cx="713824" cy="132565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9" name="Picture 38" descr="Capture d'écran 2017-01-24 16.41.12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994" y="5695394"/>
            <a:ext cx="1933006" cy="575789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2" idx="2"/>
          </p:cNvCxnSpPr>
          <p:nvPr/>
        </p:nvCxnSpPr>
        <p:spPr>
          <a:xfrm>
            <a:off x="3184574" y="3881752"/>
            <a:ext cx="1759298" cy="231755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6" name="Picture 15" descr="Capture d'écran 2017-04-18 22.42.07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196" y="3376907"/>
            <a:ext cx="757436" cy="535747"/>
          </a:xfrm>
          <a:prstGeom prst="rect">
            <a:avLst/>
          </a:prstGeom>
        </p:spPr>
      </p:pic>
      <p:pic>
        <p:nvPicPr>
          <p:cNvPr id="18" name="Picture 17" descr="Capture d'écran 2017-04-18 22.45.41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3601" y="3839675"/>
            <a:ext cx="1183058" cy="365287"/>
          </a:xfrm>
          <a:prstGeom prst="rect">
            <a:avLst/>
          </a:prstGeom>
        </p:spPr>
      </p:pic>
      <p:pic>
        <p:nvPicPr>
          <p:cNvPr id="45" name="Picture 17" descr="Crop Ontology logo short (CO only)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1259632" cy="8196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656960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WheatIS</a:t>
            </a:r>
            <a:r>
              <a:rPr lang="en-US" b="1" dirty="0"/>
              <a:t> Interoperability</a:t>
            </a:r>
          </a:p>
          <a:p>
            <a:r>
              <a:rPr lang="en-US" b="1" dirty="0"/>
              <a:t>Cookbook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619273" y="3081717"/>
            <a:ext cx="1412702" cy="80003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4" name="Picture 6" descr="https://pbs.twimg.com/profile_images/497015367391121408/_cWXo-vA.jpeg">
            <a:extLst>
              <a:ext uri="{FF2B5EF4-FFF2-40B4-BE49-F238E27FC236}">
                <a16:creationId xmlns:a16="http://schemas.microsoft.com/office/drawing/2014/main" id="{6C19DA35-E86B-5146-84D5-517E9D49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4379" y="3573016"/>
            <a:ext cx="942752" cy="9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78D65AC-9E87-7D45-97C4-E015D422E52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54025" y="2902837"/>
            <a:ext cx="1325190" cy="701571"/>
          </a:xfrm>
          <a:prstGeom prst="rect">
            <a:avLst/>
          </a:prstGeom>
        </p:spPr>
      </p:pic>
      <p:pic>
        <p:nvPicPr>
          <p:cNvPr id="47" name="Shape 100" descr="brapi_logo.png">
            <a:extLst>
              <a:ext uri="{FF2B5EF4-FFF2-40B4-BE49-F238E27FC236}">
                <a16:creationId xmlns:a16="http://schemas.microsoft.com/office/drawing/2014/main" id="{18B5608E-9FAD-AA44-BCA0-D8D32E280213}"/>
              </a:ext>
            </a:extLst>
          </p:cNvPr>
          <p:cNvPicPr preferRelativeResize="0"/>
          <p:nvPr/>
        </p:nvPicPr>
        <p:blipFill>
          <a:blip r:embed="rId2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062" y="2156623"/>
            <a:ext cx="1533067" cy="306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26">
            <a:extLst>
              <a:ext uri="{FF2B5EF4-FFF2-40B4-BE49-F238E27FC236}">
                <a16:creationId xmlns:a16="http://schemas.microsoft.com/office/drawing/2014/main" id="{DC1E1814-69DF-0B4E-9DBF-A5B4DB3475B1}"/>
              </a:ext>
            </a:extLst>
          </p:cNvPr>
          <p:cNvCxnSpPr>
            <a:cxnSpLocks/>
            <a:stCxn id="47" idx="1"/>
            <a:endCxn id="2" idx="7"/>
          </p:cNvCxnSpPr>
          <p:nvPr/>
        </p:nvCxnSpPr>
        <p:spPr>
          <a:xfrm flipH="1">
            <a:off x="7033603" y="2309737"/>
            <a:ext cx="396458" cy="137127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26">
            <a:extLst>
              <a:ext uri="{FF2B5EF4-FFF2-40B4-BE49-F238E27FC236}">
                <a16:creationId xmlns:a16="http://schemas.microsoft.com/office/drawing/2014/main" id="{E31EA1F6-F111-F743-90F7-8B968CAB0608}"/>
              </a:ext>
            </a:extLst>
          </p:cNvPr>
          <p:cNvCxnSpPr>
            <a:cxnSpLocks/>
            <a:stCxn id="46" idx="1"/>
            <a:endCxn id="2" idx="6"/>
          </p:cNvCxnSpPr>
          <p:nvPr/>
        </p:nvCxnSpPr>
        <p:spPr>
          <a:xfrm flipH="1">
            <a:off x="7392145" y="3253622"/>
            <a:ext cx="661881" cy="85988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26">
            <a:extLst>
              <a:ext uri="{FF2B5EF4-FFF2-40B4-BE49-F238E27FC236}">
                <a16:creationId xmlns:a16="http://schemas.microsoft.com/office/drawing/2014/main" id="{24303094-917C-C848-A01C-5EC999663CEF}"/>
              </a:ext>
            </a:extLst>
          </p:cNvPr>
          <p:cNvCxnSpPr>
            <a:cxnSpLocks/>
            <a:stCxn id="44" idx="1"/>
            <a:endCxn id="2" idx="6"/>
          </p:cNvCxnSpPr>
          <p:nvPr/>
        </p:nvCxnSpPr>
        <p:spPr>
          <a:xfrm flipH="1">
            <a:off x="7392145" y="4044392"/>
            <a:ext cx="752235" cy="6911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4" name="Picture 21" descr="Capture d'écran 2017-04-19 07.59.16.png">
            <a:extLst>
              <a:ext uri="{FF2B5EF4-FFF2-40B4-BE49-F238E27FC236}">
                <a16:creationId xmlns:a16="http://schemas.microsoft.com/office/drawing/2014/main" id="{E8E661C6-977F-CA42-8678-F117E7A4A17F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705" y="1348913"/>
            <a:ext cx="1655049" cy="5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54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1330</Words>
  <Application>Microsoft Macintosh PowerPoint</Application>
  <PresentationFormat>Grand écran</PresentationFormat>
  <Paragraphs>394</Paragraphs>
  <Slides>25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40" baseType="lpstr">
      <vt:lpstr>Arial</vt:lpstr>
      <vt:lpstr>Arial Black</vt:lpstr>
      <vt:lpstr>Arial Narrow</vt:lpstr>
      <vt:lpstr>Calibri</vt:lpstr>
      <vt:lpstr>Calibri Light</vt:lpstr>
      <vt:lpstr>Corbel</vt:lpstr>
      <vt:lpstr>Courier New</vt:lpstr>
      <vt:lpstr>Helvetica Neue Light</vt:lpstr>
      <vt:lpstr>Raleway</vt:lpstr>
      <vt:lpstr>Symbol</vt:lpstr>
      <vt:lpstr>Times</vt:lpstr>
      <vt:lpstr>Trebuchet MS</vt:lpstr>
      <vt:lpstr>Wingdings</vt:lpstr>
      <vt:lpstr>Thème Office</vt:lpstr>
      <vt:lpstr>1_Thème Office</vt:lpstr>
      <vt:lpstr>Crop ontology</vt:lpstr>
      <vt:lpstr>Semantic in a nutshell</vt:lpstr>
      <vt:lpstr>Semantic</vt:lpstr>
      <vt:lpstr>Semantic Inference</vt:lpstr>
      <vt:lpstr>Présentation PowerPoint</vt:lpstr>
      <vt:lpstr>CROP ONTOLOGY and Planteome</vt:lpstr>
      <vt:lpstr>Présentation PowerPoint</vt:lpstr>
      <vt:lpstr>Présentation PowerPoint</vt:lpstr>
      <vt:lpstr>Présentation PowerPoint</vt:lpstr>
      <vt:lpstr>A Growing Community Of Practice</vt:lpstr>
      <vt:lpstr>Présentation PowerPoint</vt:lpstr>
      <vt:lpstr>Présentation PowerPoint</vt:lpstr>
      <vt:lpstr>CROP ONTOLOGY in miappe</vt:lpstr>
      <vt:lpstr>Context</vt:lpstr>
      <vt:lpstr>Standard model</vt:lpstr>
      <vt:lpstr>Standard model</vt:lpstr>
      <vt:lpstr>Standard model</vt:lpstr>
      <vt:lpstr>Standard model</vt:lpstr>
      <vt:lpstr>Controlled Vocabulary Challenge</vt:lpstr>
      <vt:lpstr>Tree Variable example1 https://urgi.versailles.inra.fr/ontologyportal#termIdentifier=CO_357:0000019</vt:lpstr>
      <vt:lpstr>BBCH scale, Woody Plant ontology example</vt:lpstr>
      <vt:lpstr>BBCH scale, Woody Plant ontology example</vt:lpstr>
      <vt:lpstr>Take Home Message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</dc:creator>
  <cp:lastModifiedBy>cyril.pommier</cp:lastModifiedBy>
  <cp:revision>27</cp:revision>
  <dcterms:created xsi:type="dcterms:W3CDTF">2019-12-11T10:12:20Z</dcterms:created>
  <dcterms:modified xsi:type="dcterms:W3CDTF">2023-05-11T16:13:33Z</dcterms:modified>
</cp:coreProperties>
</file>